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4630400" cy="8229600"/>
  <p:notesSz cx="8229600" cy="14630400"/>
  <p:embeddedFontLst>
    <p:embeddedFont>
      <p:font typeface="Alexandria Medium" panose="020B0604020202020204" charset="-78"/>
      <p:regular r:id="rId12"/>
    </p:embeddedFont>
    <p:embeddedFont>
      <p:font typeface="Manrope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841CB8-4950-4BAC-A8FF-11C8A04E610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949B272F-B356-43E7-BD9A-54D532946BA6}">
      <dgm:prSet phldrT="[Text]"/>
      <dgm:spPr/>
      <dgm:t>
        <a:bodyPr/>
        <a:lstStyle/>
        <a:p>
          <a:r>
            <a:rPr lang="en-US" b="1" dirty="0"/>
            <a:t>Q4 shows the highest sales across years (up to 20% share in 2004)</a:t>
          </a:r>
          <a:endParaRPr lang="en-IN" b="1" dirty="0"/>
        </a:p>
      </dgm:t>
    </dgm:pt>
    <dgm:pt modelId="{DFEAA338-6D21-40F0-8E43-E27A3334B58B}" type="parTrans" cxnId="{0A80F9EC-F01F-4862-BA64-D12D169D76B9}">
      <dgm:prSet/>
      <dgm:spPr/>
      <dgm:t>
        <a:bodyPr/>
        <a:lstStyle/>
        <a:p>
          <a:endParaRPr lang="en-IN"/>
        </a:p>
      </dgm:t>
    </dgm:pt>
    <dgm:pt modelId="{624A226C-2977-4D51-87C4-F248AA6918DD}" type="sibTrans" cxnId="{0A80F9EC-F01F-4862-BA64-D12D169D76B9}">
      <dgm:prSet/>
      <dgm:spPr/>
      <dgm:t>
        <a:bodyPr/>
        <a:lstStyle/>
        <a:p>
          <a:endParaRPr lang="en-IN"/>
        </a:p>
      </dgm:t>
    </dgm:pt>
    <dgm:pt modelId="{6624F1DA-F08F-41C5-8D7E-994FAF35F53E}">
      <dgm:prSet phldrT="[Text]"/>
      <dgm:spPr/>
      <dgm:t>
        <a:bodyPr/>
        <a:lstStyle/>
        <a:p>
          <a:pPr>
            <a:buNone/>
          </a:pPr>
          <a:r>
            <a:rPr lang="en-US" b="1" dirty="0"/>
            <a:t>USA's contribution accounts for 36.2% of the total revenue.</a:t>
          </a:r>
          <a:endParaRPr lang="en-IN" b="1" dirty="0"/>
        </a:p>
      </dgm:t>
    </dgm:pt>
    <dgm:pt modelId="{51B9A32A-BC84-414A-84B5-71A43D00B42C}" type="parTrans" cxnId="{97BDDA26-A175-4B2B-9FBE-CBD6F999C6C1}">
      <dgm:prSet/>
      <dgm:spPr/>
      <dgm:t>
        <a:bodyPr/>
        <a:lstStyle/>
        <a:p>
          <a:endParaRPr lang="en-IN"/>
        </a:p>
      </dgm:t>
    </dgm:pt>
    <dgm:pt modelId="{55CB7D1E-1FD4-4371-94F1-432FF8AC668C}" type="sibTrans" cxnId="{97BDDA26-A175-4B2B-9FBE-CBD6F999C6C1}">
      <dgm:prSet/>
      <dgm:spPr/>
      <dgm:t>
        <a:bodyPr/>
        <a:lstStyle/>
        <a:p>
          <a:endParaRPr lang="en-IN"/>
        </a:p>
      </dgm:t>
    </dgm:pt>
    <dgm:pt modelId="{2453AED2-6E42-4BFD-8B29-9F67A4DC2198}" type="pres">
      <dgm:prSet presAssocID="{6C841CB8-4950-4BAC-A8FF-11C8A04E6108}" presName="linear" presStyleCnt="0">
        <dgm:presLayoutVars>
          <dgm:animLvl val="lvl"/>
          <dgm:resizeHandles val="exact"/>
        </dgm:presLayoutVars>
      </dgm:prSet>
      <dgm:spPr/>
    </dgm:pt>
    <dgm:pt modelId="{4141CCD7-5031-4C37-860D-710347EC77D5}" type="pres">
      <dgm:prSet presAssocID="{949B272F-B356-43E7-BD9A-54D532946BA6}" presName="parentText" presStyleLbl="node1" presStyleIdx="0" presStyleCnt="2" custLinFactNeighborX="2955" custLinFactNeighborY="50513">
        <dgm:presLayoutVars>
          <dgm:chMax val="0"/>
          <dgm:bulletEnabled val="1"/>
        </dgm:presLayoutVars>
      </dgm:prSet>
      <dgm:spPr/>
    </dgm:pt>
    <dgm:pt modelId="{2371AD47-1054-4812-B785-F6B1A05ED9F7}" type="pres">
      <dgm:prSet presAssocID="{624A226C-2977-4D51-87C4-F248AA6918DD}" presName="spacer" presStyleCnt="0"/>
      <dgm:spPr/>
    </dgm:pt>
    <dgm:pt modelId="{AEA0A858-2F20-4281-AE2D-AFAB2AF5DCD1}" type="pres">
      <dgm:prSet presAssocID="{6624F1DA-F08F-41C5-8D7E-994FAF35F53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7156B20-D532-4952-BE34-B76CFED614C1}" type="presOf" srcId="{6624F1DA-F08F-41C5-8D7E-994FAF35F53E}" destId="{AEA0A858-2F20-4281-AE2D-AFAB2AF5DCD1}" srcOrd="0" destOrd="0" presId="urn:microsoft.com/office/officeart/2005/8/layout/vList2"/>
    <dgm:cxn modelId="{97BDDA26-A175-4B2B-9FBE-CBD6F999C6C1}" srcId="{6C841CB8-4950-4BAC-A8FF-11C8A04E6108}" destId="{6624F1DA-F08F-41C5-8D7E-994FAF35F53E}" srcOrd="1" destOrd="0" parTransId="{51B9A32A-BC84-414A-84B5-71A43D00B42C}" sibTransId="{55CB7D1E-1FD4-4371-94F1-432FF8AC668C}"/>
    <dgm:cxn modelId="{F1BBC051-3224-4486-B2A9-F5CB14B0D261}" type="presOf" srcId="{6C841CB8-4950-4BAC-A8FF-11C8A04E6108}" destId="{2453AED2-6E42-4BFD-8B29-9F67A4DC2198}" srcOrd="0" destOrd="0" presId="urn:microsoft.com/office/officeart/2005/8/layout/vList2"/>
    <dgm:cxn modelId="{87A581EC-8C90-4816-8FC8-F442900F23B9}" type="presOf" srcId="{949B272F-B356-43E7-BD9A-54D532946BA6}" destId="{4141CCD7-5031-4C37-860D-710347EC77D5}" srcOrd="0" destOrd="0" presId="urn:microsoft.com/office/officeart/2005/8/layout/vList2"/>
    <dgm:cxn modelId="{0A80F9EC-F01F-4862-BA64-D12D169D76B9}" srcId="{6C841CB8-4950-4BAC-A8FF-11C8A04E6108}" destId="{949B272F-B356-43E7-BD9A-54D532946BA6}" srcOrd="0" destOrd="0" parTransId="{DFEAA338-6D21-40F0-8E43-E27A3334B58B}" sibTransId="{624A226C-2977-4D51-87C4-F248AA6918DD}"/>
    <dgm:cxn modelId="{E71DAB6B-A3ED-43CA-845B-B57A23618051}" type="presParOf" srcId="{2453AED2-6E42-4BFD-8B29-9F67A4DC2198}" destId="{4141CCD7-5031-4C37-860D-710347EC77D5}" srcOrd="0" destOrd="0" presId="urn:microsoft.com/office/officeart/2005/8/layout/vList2"/>
    <dgm:cxn modelId="{83E1F2E1-B17C-4252-9525-1BF9317C263C}" type="presParOf" srcId="{2453AED2-6E42-4BFD-8B29-9F67A4DC2198}" destId="{2371AD47-1054-4812-B785-F6B1A05ED9F7}" srcOrd="1" destOrd="0" presId="urn:microsoft.com/office/officeart/2005/8/layout/vList2"/>
    <dgm:cxn modelId="{2BCF29DF-65C5-49FC-AD38-3C05D6B37E5D}" type="presParOf" srcId="{2453AED2-6E42-4BFD-8B29-9F67A4DC2198}" destId="{AEA0A858-2F20-4281-AE2D-AFAB2AF5DCD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107D31-F72C-4F41-98D8-9E7B631AAD4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F5E3073-B515-4EE3-8E8D-89CC7143322F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Top 5 customers contribute 21.4% of total sales</a:t>
          </a:r>
          <a:endParaRPr lang="en-IN" b="1" dirty="0"/>
        </a:p>
      </dgm:t>
    </dgm:pt>
    <dgm:pt modelId="{C0684A60-C3D8-42D2-9AD9-E67E6E71A1C0}" type="parTrans" cxnId="{13E5D1D8-8459-4B66-9428-FE5FE072631D}">
      <dgm:prSet/>
      <dgm:spPr/>
      <dgm:t>
        <a:bodyPr/>
        <a:lstStyle/>
        <a:p>
          <a:endParaRPr lang="en-IN"/>
        </a:p>
      </dgm:t>
    </dgm:pt>
    <dgm:pt modelId="{0217A70D-3138-43A0-BB31-E4B7921A511B}" type="sibTrans" cxnId="{13E5D1D8-8459-4B66-9428-FE5FE072631D}">
      <dgm:prSet/>
      <dgm:spPr/>
      <dgm:t>
        <a:bodyPr/>
        <a:lstStyle/>
        <a:p>
          <a:endParaRPr lang="en-IN"/>
        </a:p>
      </dgm:t>
    </dgm:pt>
    <dgm:pt modelId="{36F821A1-4210-4391-B502-C84DB6201162}">
      <dgm:prSet/>
      <dgm:spPr>
        <a:solidFill>
          <a:srgbClr val="C0000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APAC and Japan show smaller deal sizes with consistent counts across all categories.</a:t>
          </a:r>
        </a:p>
      </dgm:t>
    </dgm:pt>
    <dgm:pt modelId="{FC9B9A64-BF03-4D4B-A107-8BA1EB07A434}" type="parTrans" cxnId="{433D0866-3DEE-4E60-8C0E-18818E2590AD}">
      <dgm:prSet/>
      <dgm:spPr/>
      <dgm:t>
        <a:bodyPr/>
        <a:lstStyle/>
        <a:p>
          <a:endParaRPr lang="en-IN"/>
        </a:p>
      </dgm:t>
    </dgm:pt>
    <dgm:pt modelId="{22245839-49AA-4057-A931-56FD3692B940}" type="sibTrans" cxnId="{433D0866-3DEE-4E60-8C0E-18818E2590AD}">
      <dgm:prSet/>
      <dgm:spPr/>
      <dgm:t>
        <a:bodyPr/>
        <a:lstStyle/>
        <a:p>
          <a:endParaRPr lang="en-IN"/>
        </a:p>
      </dgm:t>
    </dgm:pt>
    <dgm:pt modelId="{81D21D5C-345B-4860-8E29-32F703E59110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/>
            <a:t>EMEA and AMER territories dominate in deal size count, especially in medium and small categories.</a:t>
          </a:r>
          <a:endParaRPr lang="en-IN" b="1" dirty="0"/>
        </a:p>
      </dgm:t>
    </dgm:pt>
    <dgm:pt modelId="{272DAA31-F3F0-47F5-A3E0-A6E5F35D591E}" type="parTrans" cxnId="{2F71D50A-D5BB-40DA-8689-1B9CED2D9631}">
      <dgm:prSet/>
      <dgm:spPr/>
      <dgm:t>
        <a:bodyPr/>
        <a:lstStyle/>
        <a:p>
          <a:endParaRPr lang="en-IN"/>
        </a:p>
      </dgm:t>
    </dgm:pt>
    <dgm:pt modelId="{09495E9B-851D-4B50-A411-05B3B7497EBF}" type="sibTrans" cxnId="{2F71D50A-D5BB-40DA-8689-1B9CED2D9631}">
      <dgm:prSet/>
      <dgm:spPr/>
      <dgm:t>
        <a:bodyPr/>
        <a:lstStyle/>
        <a:p>
          <a:endParaRPr lang="en-IN"/>
        </a:p>
      </dgm:t>
    </dgm:pt>
    <dgm:pt modelId="{0C5CD9CA-DA2F-407C-B4A1-185BE7075623}" type="pres">
      <dgm:prSet presAssocID="{8D107D31-F72C-4F41-98D8-9E7B631AAD44}" presName="Name0" presStyleCnt="0">
        <dgm:presLayoutVars>
          <dgm:chMax val="7"/>
          <dgm:chPref val="7"/>
          <dgm:dir/>
        </dgm:presLayoutVars>
      </dgm:prSet>
      <dgm:spPr/>
    </dgm:pt>
    <dgm:pt modelId="{9F467FF9-4294-424E-85B1-033DD250948C}" type="pres">
      <dgm:prSet presAssocID="{8D107D31-F72C-4F41-98D8-9E7B631AAD44}" presName="Name1" presStyleCnt="0"/>
      <dgm:spPr/>
    </dgm:pt>
    <dgm:pt modelId="{30BE1EF3-82F8-426E-A2A2-00848F3A8491}" type="pres">
      <dgm:prSet presAssocID="{8D107D31-F72C-4F41-98D8-9E7B631AAD44}" presName="cycle" presStyleCnt="0"/>
      <dgm:spPr/>
    </dgm:pt>
    <dgm:pt modelId="{779EB122-11B1-4BBD-99A8-F9EE885DD7CC}" type="pres">
      <dgm:prSet presAssocID="{8D107D31-F72C-4F41-98D8-9E7B631AAD44}" presName="srcNode" presStyleLbl="node1" presStyleIdx="0" presStyleCnt="3"/>
      <dgm:spPr/>
    </dgm:pt>
    <dgm:pt modelId="{FA55E6A9-84F2-4162-829A-B5BC49407530}" type="pres">
      <dgm:prSet presAssocID="{8D107D31-F72C-4F41-98D8-9E7B631AAD44}" presName="conn" presStyleLbl="parChTrans1D2" presStyleIdx="0" presStyleCnt="1"/>
      <dgm:spPr/>
    </dgm:pt>
    <dgm:pt modelId="{E3FA8A67-106D-46E3-9F4F-142B4B0C7D61}" type="pres">
      <dgm:prSet presAssocID="{8D107D31-F72C-4F41-98D8-9E7B631AAD44}" presName="extraNode" presStyleLbl="node1" presStyleIdx="0" presStyleCnt="3"/>
      <dgm:spPr/>
    </dgm:pt>
    <dgm:pt modelId="{F4C5AEA7-1A6F-48AB-A2BC-B8D20E51330F}" type="pres">
      <dgm:prSet presAssocID="{8D107D31-F72C-4F41-98D8-9E7B631AAD44}" presName="dstNode" presStyleLbl="node1" presStyleIdx="0" presStyleCnt="3"/>
      <dgm:spPr/>
    </dgm:pt>
    <dgm:pt modelId="{35BF1701-C506-4B3C-A2A7-659FB87239D3}" type="pres">
      <dgm:prSet presAssocID="{1F5E3073-B515-4EE3-8E8D-89CC7143322F}" presName="text_1" presStyleLbl="node1" presStyleIdx="0" presStyleCnt="3" custScaleY="125021">
        <dgm:presLayoutVars>
          <dgm:bulletEnabled val="1"/>
        </dgm:presLayoutVars>
      </dgm:prSet>
      <dgm:spPr/>
    </dgm:pt>
    <dgm:pt modelId="{75CC9705-7A85-4621-8EDD-31F2B4DFCBF9}" type="pres">
      <dgm:prSet presAssocID="{1F5E3073-B515-4EE3-8E8D-89CC7143322F}" presName="accent_1" presStyleCnt="0"/>
      <dgm:spPr/>
    </dgm:pt>
    <dgm:pt modelId="{D35DB0B5-C60D-444D-B8BF-BDD7034D710B}" type="pres">
      <dgm:prSet presAssocID="{1F5E3073-B515-4EE3-8E8D-89CC7143322F}" presName="accentRepeatNode" presStyleLbl="solidFgAcc1" presStyleIdx="0" presStyleCnt="3"/>
      <dgm:spPr/>
    </dgm:pt>
    <dgm:pt modelId="{0F45F838-CB63-4AC3-81CF-8EA0D4800DA9}" type="pres">
      <dgm:prSet presAssocID="{81D21D5C-345B-4860-8E29-32F703E59110}" presName="text_2" presStyleLbl="node1" presStyleIdx="1" presStyleCnt="3" custScaleY="125021">
        <dgm:presLayoutVars>
          <dgm:bulletEnabled val="1"/>
        </dgm:presLayoutVars>
      </dgm:prSet>
      <dgm:spPr/>
    </dgm:pt>
    <dgm:pt modelId="{CD5A91D0-5BDC-4B0D-95CF-19AC3A98B6A9}" type="pres">
      <dgm:prSet presAssocID="{81D21D5C-345B-4860-8E29-32F703E59110}" presName="accent_2" presStyleCnt="0"/>
      <dgm:spPr/>
    </dgm:pt>
    <dgm:pt modelId="{C954FEAA-23B0-4050-A8BE-C1909E66F932}" type="pres">
      <dgm:prSet presAssocID="{81D21D5C-345B-4860-8E29-32F703E59110}" presName="accentRepeatNode" presStyleLbl="solidFgAcc1" presStyleIdx="1" presStyleCnt="3"/>
      <dgm:spPr/>
    </dgm:pt>
    <dgm:pt modelId="{7B8C5B16-4638-4352-A032-1587D4F3B708}" type="pres">
      <dgm:prSet presAssocID="{36F821A1-4210-4391-B502-C84DB6201162}" presName="text_3" presStyleLbl="node1" presStyleIdx="2" presStyleCnt="3" custScaleY="125021">
        <dgm:presLayoutVars>
          <dgm:bulletEnabled val="1"/>
        </dgm:presLayoutVars>
      </dgm:prSet>
      <dgm:spPr/>
    </dgm:pt>
    <dgm:pt modelId="{5BB2291A-E654-44E1-9A71-A07DB003CBEE}" type="pres">
      <dgm:prSet presAssocID="{36F821A1-4210-4391-B502-C84DB6201162}" presName="accent_3" presStyleCnt="0"/>
      <dgm:spPr/>
    </dgm:pt>
    <dgm:pt modelId="{D4B850B1-A240-4AD7-B8B7-5F78A55C6AB9}" type="pres">
      <dgm:prSet presAssocID="{36F821A1-4210-4391-B502-C84DB6201162}" presName="accentRepeatNode" presStyleLbl="solidFgAcc1" presStyleIdx="2" presStyleCnt="3"/>
      <dgm:spPr/>
    </dgm:pt>
  </dgm:ptLst>
  <dgm:cxnLst>
    <dgm:cxn modelId="{F2898903-A222-4FB5-BFA4-13698B9C6A72}" type="presOf" srcId="{0217A70D-3138-43A0-BB31-E4B7921A511B}" destId="{FA55E6A9-84F2-4162-829A-B5BC49407530}" srcOrd="0" destOrd="0" presId="urn:microsoft.com/office/officeart/2008/layout/VerticalCurvedList"/>
    <dgm:cxn modelId="{7E6C6508-546F-49BA-BF93-ECC1B15D88E8}" type="presOf" srcId="{8D107D31-F72C-4F41-98D8-9E7B631AAD44}" destId="{0C5CD9CA-DA2F-407C-B4A1-185BE7075623}" srcOrd="0" destOrd="0" presId="urn:microsoft.com/office/officeart/2008/layout/VerticalCurvedList"/>
    <dgm:cxn modelId="{2F71D50A-D5BB-40DA-8689-1B9CED2D9631}" srcId="{8D107D31-F72C-4F41-98D8-9E7B631AAD44}" destId="{81D21D5C-345B-4860-8E29-32F703E59110}" srcOrd="1" destOrd="0" parTransId="{272DAA31-F3F0-47F5-A3E0-A6E5F35D591E}" sibTransId="{09495E9B-851D-4B50-A411-05B3B7497EBF}"/>
    <dgm:cxn modelId="{D3DF6714-CA9C-4D07-8FC6-8B833E8A6BF5}" type="presOf" srcId="{81D21D5C-345B-4860-8E29-32F703E59110}" destId="{0F45F838-CB63-4AC3-81CF-8EA0D4800DA9}" srcOrd="0" destOrd="0" presId="urn:microsoft.com/office/officeart/2008/layout/VerticalCurvedList"/>
    <dgm:cxn modelId="{433D0866-3DEE-4E60-8C0E-18818E2590AD}" srcId="{8D107D31-F72C-4F41-98D8-9E7B631AAD44}" destId="{36F821A1-4210-4391-B502-C84DB6201162}" srcOrd="2" destOrd="0" parTransId="{FC9B9A64-BF03-4D4B-A107-8BA1EB07A434}" sibTransId="{22245839-49AA-4057-A931-56FD3692B940}"/>
    <dgm:cxn modelId="{0A9EB575-E697-4A0A-85E3-4490E3F70165}" type="presOf" srcId="{36F821A1-4210-4391-B502-C84DB6201162}" destId="{7B8C5B16-4638-4352-A032-1587D4F3B708}" srcOrd="0" destOrd="0" presId="urn:microsoft.com/office/officeart/2008/layout/VerticalCurvedList"/>
    <dgm:cxn modelId="{06D776A9-71DC-4B30-9C70-A1D101ADCBAC}" type="presOf" srcId="{1F5E3073-B515-4EE3-8E8D-89CC7143322F}" destId="{35BF1701-C506-4B3C-A2A7-659FB87239D3}" srcOrd="0" destOrd="0" presId="urn:microsoft.com/office/officeart/2008/layout/VerticalCurvedList"/>
    <dgm:cxn modelId="{13E5D1D8-8459-4B66-9428-FE5FE072631D}" srcId="{8D107D31-F72C-4F41-98D8-9E7B631AAD44}" destId="{1F5E3073-B515-4EE3-8E8D-89CC7143322F}" srcOrd="0" destOrd="0" parTransId="{C0684A60-C3D8-42D2-9AD9-E67E6E71A1C0}" sibTransId="{0217A70D-3138-43A0-BB31-E4B7921A511B}"/>
    <dgm:cxn modelId="{23C2F98A-FFF7-4636-9700-C6FE7443708D}" type="presParOf" srcId="{0C5CD9CA-DA2F-407C-B4A1-185BE7075623}" destId="{9F467FF9-4294-424E-85B1-033DD250948C}" srcOrd="0" destOrd="0" presId="urn:microsoft.com/office/officeart/2008/layout/VerticalCurvedList"/>
    <dgm:cxn modelId="{83BE352B-EA7A-48FA-86A2-89A4086A54D8}" type="presParOf" srcId="{9F467FF9-4294-424E-85B1-033DD250948C}" destId="{30BE1EF3-82F8-426E-A2A2-00848F3A8491}" srcOrd="0" destOrd="0" presId="urn:microsoft.com/office/officeart/2008/layout/VerticalCurvedList"/>
    <dgm:cxn modelId="{3C358748-EE94-4014-A939-EDE93725FD8F}" type="presParOf" srcId="{30BE1EF3-82F8-426E-A2A2-00848F3A8491}" destId="{779EB122-11B1-4BBD-99A8-F9EE885DD7CC}" srcOrd="0" destOrd="0" presId="urn:microsoft.com/office/officeart/2008/layout/VerticalCurvedList"/>
    <dgm:cxn modelId="{AD2DACD5-9556-477A-8E42-7C7B4A5461E0}" type="presParOf" srcId="{30BE1EF3-82F8-426E-A2A2-00848F3A8491}" destId="{FA55E6A9-84F2-4162-829A-B5BC49407530}" srcOrd="1" destOrd="0" presId="urn:microsoft.com/office/officeart/2008/layout/VerticalCurvedList"/>
    <dgm:cxn modelId="{990805FB-CB58-4329-9447-0480EA61F025}" type="presParOf" srcId="{30BE1EF3-82F8-426E-A2A2-00848F3A8491}" destId="{E3FA8A67-106D-46E3-9F4F-142B4B0C7D61}" srcOrd="2" destOrd="0" presId="urn:microsoft.com/office/officeart/2008/layout/VerticalCurvedList"/>
    <dgm:cxn modelId="{4569722D-3724-49ED-A54F-6795771B1C56}" type="presParOf" srcId="{30BE1EF3-82F8-426E-A2A2-00848F3A8491}" destId="{F4C5AEA7-1A6F-48AB-A2BC-B8D20E51330F}" srcOrd="3" destOrd="0" presId="urn:microsoft.com/office/officeart/2008/layout/VerticalCurvedList"/>
    <dgm:cxn modelId="{31C700E3-5B7B-48C6-8505-642FEA8D391B}" type="presParOf" srcId="{9F467FF9-4294-424E-85B1-033DD250948C}" destId="{35BF1701-C506-4B3C-A2A7-659FB87239D3}" srcOrd="1" destOrd="0" presId="urn:microsoft.com/office/officeart/2008/layout/VerticalCurvedList"/>
    <dgm:cxn modelId="{392A1721-78EB-4709-9868-28715ABF0186}" type="presParOf" srcId="{9F467FF9-4294-424E-85B1-033DD250948C}" destId="{75CC9705-7A85-4621-8EDD-31F2B4DFCBF9}" srcOrd="2" destOrd="0" presId="urn:microsoft.com/office/officeart/2008/layout/VerticalCurvedList"/>
    <dgm:cxn modelId="{A851AB18-F083-4222-915B-4A5A428765EE}" type="presParOf" srcId="{75CC9705-7A85-4621-8EDD-31F2B4DFCBF9}" destId="{D35DB0B5-C60D-444D-B8BF-BDD7034D710B}" srcOrd="0" destOrd="0" presId="urn:microsoft.com/office/officeart/2008/layout/VerticalCurvedList"/>
    <dgm:cxn modelId="{D955DFE7-474D-42D4-9164-DB52FEB67DE8}" type="presParOf" srcId="{9F467FF9-4294-424E-85B1-033DD250948C}" destId="{0F45F838-CB63-4AC3-81CF-8EA0D4800DA9}" srcOrd="3" destOrd="0" presId="urn:microsoft.com/office/officeart/2008/layout/VerticalCurvedList"/>
    <dgm:cxn modelId="{992CD900-8C50-4532-90CC-A236A501B36A}" type="presParOf" srcId="{9F467FF9-4294-424E-85B1-033DD250948C}" destId="{CD5A91D0-5BDC-4B0D-95CF-19AC3A98B6A9}" srcOrd="4" destOrd="0" presId="urn:microsoft.com/office/officeart/2008/layout/VerticalCurvedList"/>
    <dgm:cxn modelId="{E667CCEA-A173-4ED2-94CA-4D653A99B1EB}" type="presParOf" srcId="{CD5A91D0-5BDC-4B0D-95CF-19AC3A98B6A9}" destId="{C954FEAA-23B0-4050-A8BE-C1909E66F932}" srcOrd="0" destOrd="0" presId="urn:microsoft.com/office/officeart/2008/layout/VerticalCurvedList"/>
    <dgm:cxn modelId="{989F2AF2-1883-4C99-BCED-9E84C487210B}" type="presParOf" srcId="{9F467FF9-4294-424E-85B1-033DD250948C}" destId="{7B8C5B16-4638-4352-A032-1587D4F3B708}" srcOrd="5" destOrd="0" presId="urn:microsoft.com/office/officeart/2008/layout/VerticalCurvedList"/>
    <dgm:cxn modelId="{D9FD2E03-5FDB-467B-ABAA-5A0A5D7C6EA8}" type="presParOf" srcId="{9F467FF9-4294-424E-85B1-033DD250948C}" destId="{5BB2291A-E654-44E1-9A71-A07DB003CBEE}" srcOrd="6" destOrd="0" presId="urn:microsoft.com/office/officeart/2008/layout/VerticalCurvedList"/>
    <dgm:cxn modelId="{3A49686F-1956-4029-8083-FF5308A02347}" type="presParOf" srcId="{5BB2291A-E654-44E1-9A71-A07DB003CBEE}" destId="{D4B850B1-A240-4AD7-B8B7-5F78A55C6AB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BD74A1-76DC-4C61-9839-D91E0E55312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D945F88-7779-4366-899E-BD8C456139D0}">
      <dgm:prSet phldrT="[Text]" custT="1"/>
      <dgm:spPr>
        <a:solidFill>
          <a:srgbClr val="00B050"/>
        </a:solidFill>
      </dgm:spPr>
      <dgm:t>
        <a:bodyPr/>
        <a:lstStyle/>
        <a:p>
          <a:pPr>
            <a:buSzPct val="100000"/>
            <a:buChar char="•"/>
          </a:pPr>
          <a:r>
            <a:rPr lang="en-US" sz="2000" b="1" dirty="0">
              <a:solidFill>
                <a:schemeClr val="bg1"/>
              </a:solidFill>
              <a:ea typeface="Manrope" pitchFamily="34" charset="-122"/>
              <a:cs typeface="Manrope" pitchFamily="34" charset="-120"/>
            </a:rPr>
            <a:t>Yearly sales are expected to increase by over 30% over the next three years.</a:t>
          </a:r>
          <a:endParaRPr lang="en-IN" sz="2000" b="1" dirty="0">
            <a:solidFill>
              <a:schemeClr val="bg1"/>
            </a:solidFill>
          </a:endParaRPr>
        </a:p>
      </dgm:t>
    </dgm:pt>
    <dgm:pt modelId="{4AEB0B6F-5175-4307-86E8-5863A9D6E2FA}" type="parTrans" cxnId="{8C5A7E84-1F67-4AA1-AF07-62AA3DCEBB6E}">
      <dgm:prSet/>
      <dgm:spPr/>
      <dgm:t>
        <a:bodyPr/>
        <a:lstStyle/>
        <a:p>
          <a:endParaRPr lang="en-IN" sz="1600"/>
        </a:p>
      </dgm:t>
    </dgm:pt>
    <dgm:pt modelId="{4CC497E6-9795-405A-A943-69E1666DE96E}" type="sibTrans" cxnId="{8C5A7E84-1F67-4AA1-AF07-62AA3DCEBB6E}">
      <dgm:prSet/>
      <dgm:spPr/>
      <dgm:t>
        <a:bodyPr/>
        <a:lstStyle/>
        <a:p>
          <a:endParaRPr lang="en-IN" sz="1600"/>
        </a:p>
      </dgm:t>
    </dgm:pt>
    <dgm:pt modelId="{B8AE5A00-9E5F-44D8-AEF6-EF39C0D4F11D}" type="pres">
      <dgm:prSet presAssocID="{DBBD74A1-76DC-4C61-9839-D91E0E553128}" presName="linear" presStyleCnt="0">
        <dgm:presLayoutVars>
          <dgm:animLvl val="lvl"/>
          <dgm:resizeHandles val="exact"/>
        </dgm:presLayoutVars>
      </dgm:prSet>
      <dgm:spPr/>
    </dgm:pt>
    <dgm:pt modelId="{E25B6EAA-15EA-4A08-9D2C-F8D5D3702D9D}" type="pres">
      <dgm:prSet presAssocID="{AD945F88-7779-4366-899E-BD8C456139D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C5A7E84-1F67-4AA1-AF07-62AA3DCEBB6E}" srcId="{DBBD74A1-76DC-4C61-9839-D91E0E553128}" destId="{AD945F88-7779-4366-899E-BD8C456139D0}" srcOrd="0" destOrd="0" parTransId="{4AEB0B6F-5175-4307-86E8-5863A9D6E2FA}" sibTransId="{4CC497E6-9795-405A-A943-69E1666DE96E}"/>
    <dgm:cxn modelId="{FC214BF4-D610-468B-BBBF-0A7A6EE0E7F0}" type="presOf" srcId="{DBBD74A1-76DC-4C61-9839-D91E0E553128}" destId="{B8AE5A00-9E5F-44D8-AEF6-EF39C0D4F11D}" srcOrd="0" destOrd="0" presId="urn:microsoft.com/office/officeart/2005/8/layout/vList2"/>
    <dgm:cxn modelId="{48B458F7-B3CC-4F15-8639-72540B9C05A8}" type="presOf" srcId="{AD945F88-7779-4366-899E-BD8C456139D0}" destId="{E25B6EAA-15EA-4A08-9D2C-F8D5D3702D9D}" srcOrd="0" destOrd="0" presId="urn:microsoft.com/office/officeart/2005/8/layout/vList2"/>
    <dgm:cxn modelId="{DCD14B12-52F1-4749-8148-7DD71B2A356E}" type="presParOf" srcId="{B8AE5A00-9E5F-44D8-AEF6-EF39C0D4F11D}" destId="{E25B6EAA-15EA-4A08-9D2C-F8D5D3702D9D}" srcOrd="0" destOrd="0" presId="urn:microsoft.com/office/officeart/2005/8/layout/vList2"/>
  </dgm:cxnLst>
  <dgm:bg>
    <a:solidFill>
      <a:schemeClr val="accent6">
        <a:lumMod val="75000"/>
      </a:schemeClr>
    </a:solidFill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D0AF51-B64B-4594-A16D-0C93DD9004C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9D4CFF7-18F5-4441-85B6-3156E3DE244A}">
      <dgm:prSet phldrT="[Text]" custT="1"/>
      <dgm:spPr>
        <a:solidFill>
          <a:schemeClr val="accent6"/>
        </a:solidFill>
      </dgm:spPr>
      <dgm:t>
        <a:bodyPr/>
        <a:lstStyle/>
        <a:p>
          <a:pPr>
            <a:buNone/>
          </a:pPr>
          <a:r>
            <a:rPr lang="en-US" sz="2000" b="1" dirty="0"/>
            <a:t>Classic Cars lead product sales with 34.3% share.</a:t>
          </a:r>
          <a:endParaRPr lang="en-IN" sz="2000" b="1" dirty="0"/>
        </a:p>
      </dgm:t>
    </dgm:pt>
    <dgm:pt modelId="{4370EDAB-0561-4931-91DC-E5E5B12ACA9F}" type="parTrans" cxnId="{2C64D1E4-B99A-4B82-9C57-06AA16E8C59D}">
      <dgm:prSet/>
      <dgm:spPr/>
      <dgm:t>
        <a:bodyPr/>
        <a:lstStyle/>
        <a:p>
          <a:endParaRPr lang="en-IN" sz="2400" b="1"/>
        </a:p>
      </dgm:t>
    </dgm:pt>
    <dgm:pt modelId="{BADC9672-298E-4AF0-BD2D-9BDE9088C1B6}" type="sibTrans" cxnId="{2C64D1E4-B99A-4B82-9C57-06AA16E8C59D}">
      <dgm:prSet/>
      <dgm:spPr/>
      <dgm:t>
        <a:bodyPr/>
        <a:lstStyle/>
        <a:p>
          <a:endParaRPr lang="en-IN" sz="2400" b="1"/>
        </a:p>
      </dgm:t>
    </dgm:pt>
    <dgm:pt modelId="{895AD6FE-A265-4AF1-A785-C599E622DA38}">
      <dgm:prSet phldrT="[Text]" custT="1"/>
      <dgm:spPr/>
      <dgm:t>
        <a:bodyPr/>
        <a:lstStyle/>
        <a:p>
          <a:pPr>
            <a:buNone/>
          </a:pPr>
          <a:r>
            <a:rPr lang="en-US" sz="2000" b="1" dirty="0"/>
            <a:t>USA drives overall quantity sold with 67% </a:t>
          </a:r>
          <a:endParaRPr lang="en-IN" sz="2000" b="1" dirty="0"/>
        </a:p>
      </dgm:t>
    </dgm:pt>
    <dgm:pt modelId="{681D54C0-0B3C-407B-8565-CFA11CAA5C69}" type="parTrans" cxnId="{CC93433F-5EC6-4C29-8754-38C6D5E412A7}">
      <dgm:prSet/>
      <dgm:spPr/>
      <dgm:t>
        <a:bodyPr/>
        <a:lstStyle/>
        <a:p>
          <a:endParaRPr lang="en-IN" sz="2400" b="1"/>
        </a:p>
      </dgm:t>
    </dgm:pt>
    <dgm:pt modelId="{9A8543DB-B226-4D3D-A846-DF1332F05049}" type="sibTrans" cxnId="{CC93433F-5EC6-4C29-8754-38C6D5E412A7}">
      <dgm:prSet/>
      <dgm:spPr/>
      <dgm:t>
        <a:bodyPr/>
        <a:lstStyle/>
        <a:p>
          <a:endParaRPr lang="en-IN" sz="2400" b="1"/>
        </a:p>
      </dgm:t>
    </dgm:pt>
    <dgm:pt modelId="{ECA6B224-8DBE-44A6-95E5-CDBE72A1B93E}">
      <dgm:prSet phldrT="[Text]" custT="1"/>
      <dgm:spPr>
        <a:solidFill>
          <a:srgbClr val="C00000"/>
        </a:solidFill>
      </dgm:spPr>
      <dgm:t>
        <a:bodyPr/>
        <a:lstStyle/>
        <a:p>
          <a:pPr>
            <a:buNone/>
          </a:pPr>
          <a:r>
            <a:rPr lang="en-US" sz="2000" b="1" dirty="0"/>
            <a:t>Trains underperform, representing just 2.7% </a:t>
          </a:r>
          <a:endParaRPr lang="en-IN" sz="2000" b="1" dirty="0"/>
        </a:p>
      </dgm:t>
    </dgm:pt>
    <dgm:pt modelId="{74620E41-EEBA-479E-A6C0-F80D6C12BF60}" type="parTrans" cxnId="{5DCF678E-2CED-476F-B3D9-2848BB054E53}">
      <dgm:prSet/>
      <dgm:spPr/>
      <dgm:t>
        <a:bodyPr/>
        <a:lstStyle/>
        <a:p>
          <a:endParaRPr lang="en-IN" sz="2400" b="1"/>
        </a:p>
      </dgm:t>
    </dgm:pt>
    <dgm:pt modelId="{5BE79FA3-FB68-4026-8AF3-B1F1A9B391D3}" type="sibTrans" cxnId="{5DCF678E-2CED-476F-B3D9-2848BB054E53}">
      <dgm:prSet/>
      <dgm:spPr/>
      <dgm:t>
        <a:bodyPr/>
        <a:lstStyle/>
        <a:p>
          <a:endParaRPr lang="en-IN" sz="2400" b="1"/>
        </a:p>
      </dgm:t>
    </dgm:pt>
    <dgm:pt modelId="{09154E6C-331D-45AD-B653-6C02E884D412}" type="pres">
      <dgm:prSet presAssocID="{3ED0AF51-B64B-4594-A16D-0C93DD9004C3}" presName="linear" presStyleCnt="0">
        <dgm:presLayoutVars>
          <dgm:dir/>
          <dgm:animLvl val="lvl"/>
          <dgm:resizeHandles val="exact"/>
        </dgm:presLayoutVars>
      </dgm:prSet>
      <dgm:spPr/>
    </dgm:pt>
    <dgm:pt modelId="{B507AE2E-1FC0-43DB-B839-00F707DE2C8D}" type="pres">
      <dgm:prSet presAssocID="{D9D4CFF7-18F5-4441-85B6-3156E3DE244A}" presName="parentLin" presStyleCnt="0"/>
      <dgm:spPr/>
    </dgm:pt>
    <dgm:pt modelId="{49FBA8C9-D851-44FA-84A1-89B1BA03B61D}" type="pres">
      <dgm:prSet presAssocID="{D9D4CFF7-18F5-4441-85B6-3156E3DE244A}" presName="parentLeftMargin" presStyleLbl="node1" presStyleIdx="0" presStyleCnt="3"/>
      <dgm:spPr/>
    </dgm:pt>
    <dgm:pt modelId="{D37EC2F0-736C-41F6-8425-271F20A2A2EA}" type="pres">
      <dgm:prSet presAssocID="{D9D4CFF7-18F5-4441-85B6-3156E3DE244A}" presName="parentText" presStyleLbl="node1" presStyleIdx="0" presStyleCnt="3" custScaleX="142857" custScaleY="158955">
        <dgm:presLayoutVars>
          <dgm:chMax val="0"/>
          <dgm:bulletEnabled val="1"/>
        </dgm:presLayoutVars>
      </dgm:prSet>
      <dgm:spPr/>
    </dgm:pt>
    <dgm:pt modelId="{24EF7746-63D9-4954-B881-3AC382AC16AF}" type="pres">
      <dgm:prSet presAssocID="{D9D4CFF7-18F5-4441-85B6-3156E3DE244A}" presName="negativeSpace" presStyleCnt="0"/>
      <dgm:spPr/>
    </dgm:pt>
    <dgm:pt modelId="{CF4FADE3-88F4-4212-8E6A-13F69EE77772}" type="pres">
      <dgm:prSet presAssocID="{D9D4CFF7-18F5-4441-85B6-3156E3DE244A}" presName="childText" presStyleLbl="conFgAcc1" presStyleIdx="0" presStyleCnt="3">
        <dgm:presLayoutVars>
          <dgm:bulletEnabled val="1"/>
        </dgm:presLayoutVars>
      </dgm:prSet>
      <dgm:spPr/>
    </dgm:pt>
    <dgm:pt modelId="{54DF5D5F-BA4B-419B-9ACE-A32BAE938CCD}" type="pres">
      <dgm:prSet presAssocID="{BADC9672-298E-4AF0-BD2D-9BDE9088C1B6}" presName="spaceBetweenRectangles" presStyleCnt="0"/>
      <dgm:spPr/>
    </dgm:pt>
    <dgm:pt modelId="{5BDD5A17-32B1-41DD-AD88-865328ED3935}" type="pres">
      <dgm:prSet presAssocID="{895AD6FE-A265-4AF1-A785-C599E622DA38}" presName="parentLin" presStyleCnt="0"/>
      <dgm:spPr/>
    </dgm:pt>
    <dgm:pt modelId="{34608FF0-730B-4A24-A88E-A47FFEDAB779}" type="pres">
      <dgm:prSet presAssocID="{895AD6FE-A265-4AF1-A785-C599E622DA38}" presName="parentLeftMargin" presStyleLbl="node1" presStyleIdx="0" presStyleCnt="3"/>
      <dgm:spPr/>
    </dgm:pt>
    <dgm:pt modelId="{102D6640-0AB0-454B-B699-71222BFB9833}" type="pres">
      <dgm:prSet presAssocID="{895AD6FE-A265-4AF1-A785-C599E622DA38}" presName="parentText" presStyleLbl="node1" presStyleIdx="1" presStyleCnt="3" custScaleX="142857" custScaleY="158955">
        <dgm:presLayoutVars>
          <dgm:chMax val="0"/>
          <dgm:bulletEnabled val="1"/>
        </dgm:presLayoutVars>
      </dgm:prSet>
      <dgm:spPr/>
    </dgm:pt>
    <dgm:pt modelId="{6DF16003-AA83-4012-BF5E-38D34CB1CA03}" type="pres">
      <dgm:prSet presAssocID="{895AD6FE-A265-4AF1-A785-C599E622DA38}" presName="negativeSpace" presStyleCnt="0"/>
      <dgm:spPr/>
    </dgm:pt>
    <dgm:pt modelId="{70AF0BAD-04C0-44C4-BCB5-C3DEFC10035A}" type="pres">
      <dgm:prSet presAssocID="{895AD6FE-A265-4AF1-A785-C599E622DA38}" presName="childText" presStyleLbl="conFgAcc1" presStyleIdx="1" presStyleCnt="3">
        <dgm:presLayoutVars>
          <dgm:bulletEnabled val="1"/>
        </dgm:presLayoutVars>
      </dgm:prSet>
      <dgm:spPr/>
    </dgm:pt>
    <dgm:pt modelId="{F5FC9822-C269-447A-A603-60F78A2EC27A}" type="pres">
      <dgm:prSet presAssocID="{9A8543DB-B226-4D3D-A846-DF1332F05049}" presName="spaceBetweenRectangles" presStyleCnt="0"/>
      <dgm:spPr/>
    </dgm:pt>
    <dgm:pt modelId="{7BEF33F7-AE52-481A-A373-5DA54891FC76}" type="pres">
      <dgm:prSet presAssocID="{ECA6B224-8DBE-44A6-95E5-CDBE72A1B93E}" presName="parentLin" presStyleCnt="0"/>
      <dgm:spPr/>
    </dgm:pt>
    <dgm:pt modelId="{B5F3E3AB-61ED-44A1-9801-07C6692986D9}" type="pres">
      <dgm:prSet presAssocID="{ECA6B224-8DBE-44A6-95E5-CDBE72A1B93E}" presName="parentLeftMargin" presStyleLbl="node1" presStyleIdx="1" presStyleCnt="3"/>
      <dgm:spPr/>
    </dgm:pt>
    <dgm:pt modelId="{EBC5BDD3-1FF0-4104-9667-6E38010DEA3A}" type="pres">
      <dgm:prSet presAssocID="{ECA6B224-8DBE-44A6-95E5-CDBE72A1B93E}" presName="parentText" presStyleLbl="node1" presStyleIdx="2" presStyleCnt="3" custScaleX="135603" custScaleY="158955">
        <dgm:presLayoutVars>
          <dgm:chMax val="0"/>
          <dgm:bulletEnabled val="1"/>
        </dgm:presLayoutVars>
      </dgm:prSet>
      <dgm:spPr/>
    </dgm:pt>
    <dgm:pt modelId="{D06F4AEE-9257-45D3-A43A-F464956DADB7}" type="pres">
      <dgm:prSet presAssocID="{ECA6B224-8DBE-44A6-95E5-CDBE72A1B93E}" presName="negativeSpace" presStyleCnt="0"/>
      <dgm:spPr/>
    </dgm:pt>
    <dgm:pt modelId="{66C11077-F28F-4030-9893-44BEE0B19E6C}" type="pres">
      <dgm:prSet presAssocID="{ECA6B224-8DBE-44A6-95E5-CDBE72A1B93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5E44902-6DFB-4464-9F72-5912B3E9CFD5}" type="presOf" srcId="{895AD6FE-A265-4AF1-A785-C599E622DA38}" destId="{102D6640-0AB0-454B-B699-71222BFB9833}" srcOrd="1" destOrd="0" presId="urn:microsoft.com/office/officeart/2005/8/layout/list1"/>
    <dgm:cxn modelId="{CC93433F-5EC6-4C29-8754-38C6D5E412A7}" srcId="{3ED0AF51-B64B-4594-A16D-0C93DD9004C3}" destId="{895AD6FE-A265-4AF1-A785-C599E622DA38}" srcOrd="1" destOrd="0" parTransId="{681D54C0-0B3C-407B-8565-CFA11CAA5C69}" sibTransId="{9A8543DB-B226-4D3D-A846-DF1332F05049}"/>
    <dgm:cxn modelId="{098DB277-A3CF-4872-85E8-A0F5616D649C}" type="presOf" srcId="{895AD6FE-A265-4AF1-A785-C599E622DA38}" destId="{34608FF0-730B-4A24-A88E-A47FFEDAB779}" srcOrd="0" destOrd="0" presId="urn:microsoft.com/office/officeart/2005/8/layout/list1"/>
    <dgm:cxn modelId="{5DCF678E-2CED-476F-B3D9-2848BB054E53}" srcId="{3ED0AF51-B64B-4594-A16D-0C93DD9004C3}" destId="{ECA6B224-8DBE-44A6-95E5-CDBE72A1B93E}" srcOrd="2" destOrd="0" parTransId="{74620E41-EEBA-479E-A6C0-F80D6C12BF60}" sibTransId="{5BE79FA3-FB68-4026-8AF3-B1F1A9B391D3}"/>
    <dgm:cxn modelId="{C67622A1-1A01-4B55-BF12-6D0A4F39174D}" type="presOf" srcId="{D9D4CFF7-18F5-4441-85B6-3156E3DE244A}" destId="{49FBA8C9-D851-44FA-84A1-89B1BA03B61D}" srcOrd="0" destOrd="0" presId="urn:microsoft.com/office/officeart/2005/8/layout/list1"/>
    <dgm:cxn modelId="{D08866A5-FC93-437A-A277-F1D73B1EE8EA}" type="presOf" srcId="{3ED0AF51-B64B-4594-A16D-0C93DD9004C3}" destId="{09154E6C-331D-45AD-B653-6C02E884D412}" srcOrd="0" destOrd="0" presId="urn:microsoft.com/office/officeart/2005/8/layout/list1"/>
    <dgm:cxn modelId="{A8CD1DBD-FC2D-4578-B2B2-CE8AABC64828}" type="presOf" srcId="{ECA6B224-8DBE-44A6-95E5-CDBE72A1B93E}" destId="{B5F3E3AB-61ED-44A1-9801-07C6692986D9}" srcOrd="0" destOrd="0" presId="urn:microsoft.com/office/officeart/2005/8/layout/list1"/>
    <dgm:cxn modelId="{39444BD6-4125-47B8-8749-CB51EC5FA41F}" type="presOf" srcId="{D9D4CFF7-18F5-4441-85B6-3156E3DE244A}" destId="{D37EC2F0-736C-41F6-8425-271F20A2A2EA}" srcOrd="1" destOrd="0" presId="urn:microsoft.com/office/officeart/2005/8/layout/list1"/>
    <dgm:cxn modelId="{2C64D1E4-B99A-4B82-9C57-06AA16E8C59D}" srcId="{3ED0AF51-B64B-4594-A16D-0C93DD9004C3}" destId="{D9D4CFF7-18F5-4441-85B6-3156E3DE244A}" srcOrd="0" destOrd="0" parTransId="{4370EDAB-0561-4931-91DC-E5E5B12ACA9F}" sibTransId="{BADC9672-298E-4AF0-BD2D-9BDE9088C1B6}"/>
    <dgm:cxn modelId="{AA99BDE5-E54A-4789-9958-B2101B5CC353}" type="presOf" srcId="{ECA6B224-8DBE-44A6-95E5-CDBE72A1B93E}" destId="{EBC5BDD3-1FF0-4104-9667-6E38010DEA3A}" srcOrd="1" destOrd="0" presId="urn:microsoft.com/office/officeart/2005/8/layout/list1"/>
    <dgm:cxn modelId="{E59037D6-9F58-4C43-B7BF-DAFCCC4CA43C}" type="presParOf" srcId="{09154E6C-331D-45AD-B653-6C02E884D412}" destId="{B507AE2E-1FC0-43DB-B839-00F707DE2C8D}" srcOrd="0" destOrd="0" presId="urn:microsoft.com/office/officeart/2005/8/layout/list1"/>
    <dgm:cxn modelId="{FF1BD13F-F7D5-4BF1-8EC1-1CA93454210C}" type="presParOf" srcId="{B507AE2E-1FC0-43DB-B839-00F707DE2C8D}" destId="{49FBA8C9-D851-44FA-84A1-89B1BA03B61D}" srcOrd="0" destOrd="0" presId="urn:microsoft.com/office/officeart/2005/8/layout/list1"/>
    <dgm:cxn modelId="{52B2D922-F79D-458C-AC85-CDC558218A14}" type="presParOf" srcId="{B507AE2E-1FC0-43DB-B839-00F707DE2C8D}" destId="{D37EC2F0-736C-41F6-8425-271F20A2A2EA}" srcOrd="1" destOrd="0" presId="urn:microsoft.com/office/officeart/2005/8/layout/list1"/>
    <dgm:cxn modelId="{FBDB6B45-13AD-45BD-84D6-773D31FBFA4C}" type="presParOf" srcId="{09154E6C-331D-45AD-B653-6C02E884D412}" destId="{24EF7746-63D9-4954-B881-3AC382AC16AF}" srcOrd="1" destOrd="0" presId="urn:microsoft.com/office/officeart/2005/8/layout/list1"/>
    <dgm:cxn modelId="{D591E55E-2D85-4DDB-A2F2-42AEADDD97A4}" type="presParOf" srcId="{09154E6C-331D-45AD-B653-6C02E884D412}" destId="{CF4FADE3-88F4-4212-8E6A-13F69EE77772}" srcOrd="2" destOrd="0" presId="urn:microsoft.com/office/officeart/2005/8/layout/list1"/>
    <dgm:cxn modelId="{28D5DFD1-AD62-4740-8972-6D8DD9DFFBAF}" type="presParOf" srcId="{09154E6C-331D-45AD-B653-6C02E884D412}" destId="{54DF5D5F-BA4B-419B-9ACE-A32BAE938CCD}" srcOrd="3" destOrd="0" presId="urn:microsoft.com/office/officeart/2005/8/layout/list1"/>
    <dgm:cxn modelId="{7CA3C959-F814-4EF3-B912-EFBC9495BA52}" type="presParOf" srcId="{09154E6C-331D-45AD-B653-6C02E884D412}" destId="{5BDD5A17-32B1-41DD-AD88-865328ED3935}" srcOrd="4" destOrd="0" presId="urn:microsoft.com/office/officeart/2005/8/layout/list1"/>
    <dgm:cxn modelId="{7C28C577-B97C-4B1C-9332-89A21B51C6BC}" type="presParOf" srcId="{5BDD5A17-32B1-41DD-AD88-865328ED3935}" destId="{34608FF0-730B-4A24-A88E-A47FFEDAB779}" srcOrd="0" destOrd="0" presId="urn:microsoft.com/office/officeart/2005/8/layout/list1"/>
    <dgm:cxn modelId="{403A69C7-8674-4AE4-859E-9D8BFD67E43E}" type="presParOf" srcId="{5BDD5A17-32B1-41DD-AD88-865328ED3935}" destId="{102D6640-0AB0-454B-B699-71222BFB9833}" srcOrd="1" destOrd="0" presId="urn:microsoft.com/office/officeart/2005/8/layout/list1"/>
    <dgm:cxn modelId="{B1F7FC8C-18AE-445B-9B8D-F47C1DBDD367}" type="presParOf" srcId="{09154E6C-331D-45AD-B653-6C02E884D412}" destId="{6DF16003-AA83-4012-BF5E-38D34CB1CA03}" srcOrd="5" destOrd="0" presId="urn:microsoft.com/office/officeart/2005/8/layout/list1"/>
    <dgm:cxn modelId="{FDFBC561-534C-47F3-B6EE-CCD72AF94E6A}" type="presParOf" srcId="{09154E6C-331D-45AD-B653-6C02E884D412}" destId="{70AF0BAD-04C0-44C4-BCB5-C3DEFC10035A}" srcOrd="6" destOrd="0" presId="urn:microsoft.com/office/officeart/2005/8/layout/list1"/>
    <dgm:cxn modelId="{34322B04-EA6E-4038-A352-25B91D5982E4}" type="presParOf" srcId="{09154E6C-331D-45AD-B653-6C02E884D412}" destId="{F5FC9822-C269-447A-A603-60F78A2EC27A}" srcOrd="7" destOrd="0" presId="urn:microsoft.com/office/officeart/2005/8/layout/list1"/>
    <dgm:cxn modelId="{BC65ACFA-5673-4EB9-9433-80811DF507B1}" type="presParOf" srcId="{09154E6C-331D-45AD-B653-6C02E884D412}" destId="{7BEF33F7-AE52-481A-A373-5DA54891FC76}" srcOrd="8" destOrd="0" presId="urn:microsoft.com/office/officeart/2005/8/layout/list1"/>
    <dgm:cxn modelId="{DA7906C3-06C4-4AAF-9B9A-2F2D5FD20F51}" type="presParOf" srcId="{7BEF33F7-AE52-481A-A373-5DA54891FC76}" destId="{B5F3E3AB-61ED-44A1-9801-07C6692986D9}" srcOrd="0" destOrd="0" presId="urn:microsoft.com/office/officeart/2005/8/layout/list1"/>
    <dgm:cxn modelId="{70E3EF50-2A74-43DB-A210-D29439FBD78A}" type="presParOf" srcId="{7BEF33F7-AE52-481A-A373-5DA54891FC76}" destId="{EBC5BDD3-1FF0-4104-9667-6E38010DEA3A}" srcOrd="1" destOrd="0" presId="urn:microsoft.com/office/officeart/2005/8/layout/list1"/>
    <dgm:cxn modelId="{61920848-4556-4A56-B4E2-8A0747A540CB}" type="presParOf" srcId="{09154E6C-331D-45AD-B653-6C02E884D412}" destId="{D06F4AEE-9257-45D3-A43A-F464956DADB7}" srcOrd="9" destOrd="0" presId="urn:microsoft.com/office/officeart/2005/8/layout/list1"/>
    <dgm:cxn modelId="{06369598-3FF6-4A20-BDDB-637E18A37CA5}" type="presParOf" srcId="{09154E6C-331D-45AD-B653-6C02E884D412}" destId="{66C11077-F28F-4030-9893-44BEE0B19E6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55D0852-A5C3-4256-A327-3E7DF82760E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D4E2E7F-21B0-4061-B6E6-74CBD08D88C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USA dominates with 36.5% of total 307 orders.</a:t>
          </a:r>
          <a:endParaRPr lang="en-IN" b="1" dirty="0"/>
        </a:p>
      </dgm:t>
    </dgm:pt>
    <dgm:pt modelId="{D0DF82E1-2638-4F45-9F58-13E9617EBF11}" type="parTrans" cxnId="{AEE7BEE9-4880-4D4E-9444-B082447894B4}">
      <dgm:prSet/>
      <dgm:spPr/>
      <dgm:t>
        <a:bodyPr/>
        <a:lstStyle/>
        <a:p>
          <a:endParaRPr lang="en-IN"/>
        </a:p>
      </dgm:t>
    </dgm:pt>
    <dgm:pt modelId="{3D69DA49-B09E-40C6-8AB8-904A37A58494}" type="sibTrans" cxnId="{AEE7BEE9-4880-4D4E-9444-B082447894B4}">
      <dgm:prSet/>
      <dgm:spPr/>
      <dgm:t>
        <a:bodyPr/>
        <a:lstStyle/>
        <a:p>
          <a:endParaRPr lang="en-IN"/>
        </a:p>
      </dgm:t>
    </dgm:pt>
    <dgm:pt modelId="{83AAC34A-19FD-41FF-B010-86C24A16845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Top 3 countries account for 60.3% (185)  orders</a:t>
          </a:r>
        </a:p>
      </dgm:t>
    </dgm:pt>
    <dgm:pt modelId="{E460E727-39CC-4D08-A08F-D3A153EE5DC0}" type="parTrans" cxnId="{435E8729-4DF8-4EE1-94EB-C4DABD2C5E74}">
      <dgm:prSet/>
      <dgm:spPr/>
      <dgm:t>
        <a:bodyPr/>
        <a:lstStyle/>
        <a:p>
          <a:endParaRPr lang="en-IN"/>
        </a:p>
      </dgm:t>
    </dgm:pt>
    <dgm:pt modelId="{E938363F-94CF-4974-9D33-036F91A4AD57}" type="sibTrans" cxnId="{435E8729-4DF8-4EE1-94EB-C4DABD2C5E74}">
      <dgm:prSet/>
      <dgm:spPr/>
      <dgm:t>
        <a:bodyPr/>
        <a:lstStyle/>
        <a:p>
          <a:endParaRPr lang="en-IN"/>
        </a:p>
      </dgm:t>
    </dgm:pt>
    <dgm:pt modelId="{5667D688-A667-46DC-9852-4831BFB2A1F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November Prediction peaks with 35 orders in 2005 </a:t>
          </a:r>
        </a:p>
      </dgm:t>
    </dgm:pt>
    <dgm:pt modelId="{FBECE68B-7202-45D3-89B5-07211BBEF41C}" type="parTrans" cxnId="{648F97E1-C892-42FD-AD73-487066E024D2}">
      <dgm:prSet/>
      <dgm:spPr/>
      <dgm:t>
        <a:bodyPr/>
        <a:lstStyle/>
        <a:p>
          <a:endParaRPr lang="en-IN"/>
        </a:p>
      </dgm:t>
    </dgm:pt>
    <dgm:pt modelId="{5C7A6D1B-6BA6-41BD-8986-7E8C0DBAEB91}" type="sibTrans" cxnId="{648F97E1-C892-42FD-AD73-487066E024D2}">
      <dgm:prSet/>
      <dgm:spPr/>
      <dgm:t>
        <a:bodyPr/>
        <a:lstStyle/>
        <a:p>
          <a:endParaRPr lang="en-IN"/>
        </a:p>
      </dgm:t>
    </dgm:pt>
    <dgm:pt modelId="{A4BC5711-82D8-4E17-8DC6-F84FD3CC9479}" type="pres">
      <dgm:prSet presAssocID="{755D0852-A5C3-4256-A327-3E7DF82760E1}" presName="linear" presStyleCnt="0">
        <dgm:presLayoutVars>
          <dgm:animLvl val="lvl"/>
          <dgm:resizeHandles val="exact"/>
        </dgm:presLayoutVars>
      </dgm:prSet>
      <dgm:spPr/>
    </dgm:pt>
    <dgm:pt modelId="{3A0CEA3E-F821-46D8-8846-585B45E7742C}" type="pres">
      <dgm:prSet presAssocID="{AD4E2E7F-21B0-4061-B6E6-74CBD08D88C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0A36424-C81F-41A3-A3FD-70C928E56BEF}" type="pres">
      <dgm:prSet presAssocID="{3D69DA49-B09E-40C6-8AB8-904A37A58494}" presName="spacer" presStyleCnt="0"/>
      <dgm:spPr/>
    </dgm:pt>
    <dgm:pt modelId="{1C2F4AE1-99CC-47F9-BB91-DC980EB1ADCD}" type="pres">
      <dgm:prSet presAssocID="{83AAC34A-19FD-41FF-B010-86C24A16845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AD0204C-0C37-4769-A4CF-8B653450A8EA}" type="pres">
      <dgm:prSet presAssocID="{E938363F-94CF-4974-9D33-036F91A4AD57}" presName="spacer" presStyleCnt="0"/>
      <dgm:spPr/>
    </dgm:pt>
    <dgm:pt modelId="{DD0C7593-B726-4332-A1C4-D03316B134EA}" type="pres">
      <dgm:prSet presAssocID="{5667D688-A667-46DC-9852-4831BFB2A1F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35E8729-4DF8-4EE1-94EB-C4DABD2C5E74}" srcId="{755D0852-A5C3-4256-A327-3E7DF82760E1}" destId="{83AAC34A-19FD-41FF-B010-86C24A16845D}" srcOrd="1" destOrd="0" parTransId="{E460E727-39CC-4D08-A08F-D3A153EE5DC0}" sibTransId="{E938363F-94CF-4974-9D33-036F91A4AD57}"/>
    <dgm:cxn modelId="{FD8F5E48-E3B9-4539-98FC-6B6D13C161FE}" type="presOf" srcId="{755D0852-A5C3-4256-A327-3E7DF82760E1}" destId="{A4BC5711-82D8-4E17-8DC6-F84FD3CC9479}" srcOrd="0" destOrd="0" presId="urn:microsoft.com/office/officeart/2005/8/layout/vList2"/>
    <dgm:cxn modelId="{88B9054A-17B2-46EF-BDEC-4060B578F786}" type="presOf" srcId="{5667D688-A667-46DC-9852-4831BFB2A1F7}" destId="{DD0C7593-B726-4332-A1C4-D03316B134EA}" srcOrd="0" destOrd="0" presId="urn:microsoft.com/office/officeart/2005/8/layout/vList2"/>
    <dgm:cxn modelId="{B665F3CF-EA3D-427F-B877-A9EFC6F21C3E}" type="presOf" srcId="{83AAC34A-19FD-41FF-B010-86C24A16845D}" destId="{1C2F4AE1-99CC-47F9-BB91-DC980EB1ADCD}" srcOrd="0" destOrd="0" presId="urn:microsoft.com/office/officeart/2005/8/layout/vList2"/>
    <dgm:cxn modelId="{648F97E1-C892-42FD-AD73-487066E024D2}" srcId="{755D0852-A5C3-4256-A327-3E7DF82760E1}" destId="{5667D688-A667-46DC-9852-4831BFB2A1F7}" srcOrd="2" destOrd="0" parTransId="{FBECE68B-7202-45D3-89B5-07211BBEF41C}" sibTransId="{5C7A6D1B-6BA6-41BD-8986-7E8C0DBAEB91}"/>
    <dgm:cxn modelId="{AEE7BEE9-4880-4D4E-9444-B082447894B4}" srcId="{755D0852-A5C3-4256-A327-3E7DF82760E1}" destId="{AD4E2E7F-21B0-4061-B6E6-74CBD08D88CE}" srcOrd="0" destOrd="0" parTransId="{D0DF82E1-2638-4F45-9F58-13E9617EBF11}" sibTransId="{3D69DA49-B09E-40C6-8AB8-904A37A58494}"/>
    <dgm:cxn modelId="{E4CC10FE-F802-481B-B101-841000B60961}" type="presOf" srcId="{AD4E2E7F-21B0-4061-B6E6-74CBD08D88CE}" destId="{3A0CEA3E-F821-46D8-8846-585B45E7742C}" srcOrd="0" destOrd="0" presId="urn:microsoft.com/office/officeart/2005/8/layout/vList2"/>
    <dgm:cxn modelId="{88885A08-2004-49C7-B584-4315D63C86CB}" type="presParOf" srcId="{A4BC5711-82D8-4E17-8DC6-F84FD3CC9479}" destId="{3A0CEA3E-F821-46D8-8846-585B45E7742C}" srcOrd="0" destOrd="0" presId="urn:microsoft.com/office/officeart/2005/8/layout/vList2"/>
    <dgm:cxn modelId="{F28045AE-1862-4F87-8D85-2D2671EC9E35}" type="presParOf" srcId="{A4BC5711-82D8-4E17-8DC6-F84FD3CC9479}" destId="{10A36424-C81F-41A3-A3FD-70C928E56BEF}" srcOrd="1" destOrd="0" presId="urn:microsoft.com/office/officeart/2005/8/layout/vList2"/>
    <dgm:cxn modelId="{4455EFF9-866D-4092-B9D8-816B9CB57294}" type="presParOf" srcId="{A4BC5711-82D8-4E17-8DC6-F84FD3CC9479}" destId="{1C2F4AE1-99CC-47F9-BB91-DC980EB1ADCD}" srcOrd="2" destOrd="0" presId="urn:microsoft.com/office/officeart/2005/8/layout/vList2"/>
    <dgm:cxn modelId="{8F70473F-DB2D-44F8-95D0-072FA3C57E55}" type="presParOf" srcId="{A4BC5711-82D8-4E17-8DC6-F84FD3CC9479}" destId="{3AD0204C-0C37-4769-A4CF-8B653450A8EA}" srcOrd="3" destOrd="0" presId="urn:microsoft.com/office/officeart/2005/8/layout/vList2"/>
    <dgm:cxn modelId="{A471506D-F422-4600-83AF-9141EEC7D4AA}" type="presParOf" srcId="{A4BC5711-82D8-4E17-8DC6-F84FD3CC9479}" destId="{DD0C7593-B726-4332-A1C4-D03316B134E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D9BCC5-9F0F-436C-A7A7-167A3E2B8DF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7267DB6-1AF6-4F55-A4EC-E97ACD67C187}">
      <dgm:prSet phldrT="[Text]" custT="1"/>
      <dgm:spPr/>
      <dgm:t>
        <a:bodyPr/>
        <a:lstStyle/>
        <a:p>
          <a:r>
            <a:rPr lang="en-US" sz="2000" b="1">
              <a:ea typeface="Manrope" pitchFamily="34" charset="-122"/>
              <a:cs typeface="Manrope" pitchFamily="34" charset="-120"/>
            </a:rPr>
            <a:t>We achieved over $10 million in sales from just 92 customers</a:t>
          </a:r>
          <a:endParaRPr lang="en-IN" sz="2000" b="1" dirty="0"/>
        </a:p>
      </dgm:t>
    </dgm:pt>
    <dgm:pt modelId="{DFEDA914-0D21-47CF-A48E-19FCB879F173}" type="parTrans" cxnId="{EE81CDE0-382B-451C-8A09-EC6ED0502F22}">
      <dgm:prSet/>
      <dgm:spPr/>
      <dgm:t>
        <a:bodyPr/>
        <a:lstStyle/>
        <a:p>
          <a:endParaRPr lang="en-IN" sz="2400" b="1">
            <a:solidFill>
              <a:schemeClr val="bg1"/>
            </a:solidFill>
          </a:endParaRPr>
        </a:p>
      </dgm:t>
    </dgm:pt>
    <dgm:pt modelId="{A1112580-ED98-4390-836B-E665C66CFE6C}" type="sibTrans" cxnId="{EE81CDE0-382B-451C-8A09-EC6ED0502F22}">
      <dgm:prSet/>
      <dgm:spPr/>
      <dgm:t>
        <a:bodyPr/>
        <a:lstStyle/>
        <a:p>
          <a:endParaRPr lang="en-IN" sz="2400" b="1">
            <a:solidFill>
              <a:schemeClr val="bg1"/>
            </a:solidFill>
          </a:endParaRPr>
        </a:p>
      </dgm:t>
    </dgm:pt>
    <dgm:pt modelId="{ED967F7C-597B-4F8C-8F7C-36F8C92FF626}">
      <dgm:prSet phldrT="[Text]" custT="1"/>
      <dgm:spPr/>
      <dgm:t>
        <a:bodyPr/>
        <a:lstStyle/>
        <a:p>
          <a:pPr>
            <a:buNone/>
          </a:pPr>
          <a:r>
            <a:rPr lang="en-US" sz="2000" b="1" dirty="0">
              <a:ea typeface="Manrope" pitchFamily="34" charset="-122"/>
              <a:cs typeface="Manrope" pitchFamily="34" charset="-120"/>
            </a:rPr>
            <a:t>Operating in 19 countries with 7 diverse product lines provides a solid foundation.</a:t>
          </a:r>
          <a:endParaRPr lang="en-IN" sz="2000" b="1" dirty="0"/>
        </a:p>
      </dgm:t>
    </dgm:pt>
    <dgm:pt modelId="{B0EF6B61-0E55-47F6-8F1A-6527A48A57C0}" type="parTrans" cxnId="{5EFA34FC-4664-47A8-8A74-9079A866026B}">
      <dgm:prSet/>
      <dgm:spPr/>
      <dgm:t>
        <a:bodyPr/>
        <a:lstStyle/>
        <a:p>
          <a:endParaRPr lang="en-IN" sz="2400" b="1">
            <a:solidFill>
              <a:schemeClr val="bg1"/>
            </a:solidFill>
          </a:endParaRPr>
        </a:p>
      </dgm:t>
    </dgm:pt>
    <dgm:pt modelId="{031F288D-6216-403C-9414-A498FBCB9AE0}" type="sibTrans" cxnId="{5EFA34FC-4664-47A8-8A74-9079A866026B}">
      <dgm:prSet/>
      <dgm:spPr/>
      <dgm:t>
        <a:bodyPr/>
        <a:lstStyle/>
        <a:p>
          <a:endParaRPr lang="en-IN" sz="2400" b="1">
            <a:solidFill>
              <a:schemeClr val="bg1"/>
            </a:solidFill>
          </a:endParaRPr>
        </a:p>
      </dgm:t>
    </dgm:pt>
    <dgm:pt modelId="{D4291102-901A-4B0A-8754-127BBBCD3DD6}">
      <dgm:prSet custT="1"/>
      <dgm:spPr/>
      <dgm:t>
        <a:bodyPr/>
        <a:lstStyle/>
        <a:p>
          <a:r>
            <a:rPr lang="en-US" sz="2000" b="1">
              <a:ea typeface="Manrope" pitchFamily="34" charset="-122"/>
              <a:cs typeface="Manrope" pitchFamily="34" charset="-120"/>
            </a:rPr>
            <a:t>On average, each customer places 3 orders and purchases more than 1,000 items.</a:t>
          </a:r>
          <a:endParaRPr lang="en-US" sz="2000" b="1" dirty="0"/>
        </a:p>
      </dgm:t>
    </dgm:pt>
    <dgm:pt modelId="{38A4FCA8-432A-4C10-838B-83115B06A2BA}" type="parTrans" cxnId="{69754E5F-5526-49EE-8C49-AAC9DD26CC78}">
      <dgm:prSet/>
      <dgm:spPr/>
      <dgm:t>
        <a:bodyPr/>
        <a:lstStyle/>
        <a:p>
          <a:endParaRPr lang="en-IN" sz="2400" b="1">
            <a:solidFill>
              <a:schemeClr val="bg1"/>
            </a:solidFill>
          </a:endParaRPr>
        </a:p>
      </dgm:t>
    </dgm:pt>
    <dgm:pt modelId="{3C9A4327-3CE4-442F-A29F-E2E3DBDD1DBA}" type="sibTrans" cxnId="{69754E5F-5526-49EE-8C49-AAC9DD26CC78}">
      <dgm:prSet/>
      <dgm:spPr/>
      <dgm:t>
        <a:bodyPr/>
        <a:lstStyle/>
        <a:p>
          <a:endParaRPr lang="en-IN" sz="2400" b="1">
            <a:solidFill>
              <a:schemeClr val="bg1"/>
            </a:solidFill>
          </a:endParaRPr>
        </a:p>
      </dgm:t>
    </dgm:pt>
    <dgm:pt modelId="{5B91A7AB-C7D4-424C-9185-0CC1E8513390}" type="pres">
      <dgm:prSet presAssocID="{52D9BCC5-9F0F-436C-A7A7-167A3E2B8DF3}" presName="linear" presStyleCnt="0">
        <dgm:presLayoutVars>
          <dgm:dir/>
          <dgm:animLvl val="lvl"/>
          <dgm:resizeHandles val="exact"/>
        </dgm:presLayoutVars>
      </dgm:prSet>
      <dgm:spPr/>
    </dgm:pt>
    <dgm:pt modelId="{D0631129-758D-41D9-B00B-E866C6534EB1}" type="pres">
      <dgm:prSet presAssocID="{57267DB6-1AF6-4F55-A4EC-E97ACD67C187}" presName="parentLin" presStyleCnt="0"/>
      <dgm:spPr/>
    </dgm:pt>
    <dgm:pt modelId="{71C8CA81-F8DF-4CF2-840C-B59687D83F19}" type="pres">
      <dgm:prSet presAssocID="{57267DB6-1AF6-4F55-A4EC-E97ACD67C187}" presName="parentLeftMargin" presStyleLbl="node1" presStyleIdx="0" presStyleCnt="3"/>
      <dgm:spPr/>
    </dgm:pt>
    <dgm:pt modelId="{D7DCA2DB-8D34-40A8-895F-B28A3A6EECFF}" type="pres">
      <dgm:prSet presAssocID="{57267DB6-1AF6-4F55-A4EC-E97ACD67C187}" presName="parentText" presStyleLbl="node1" presStyleIdx="0" presStyleCnt="3" custScaleX="141648" custScaleY="299942">
        <dgm:presLayoutVars>
          <dgm:chMax val="0"/>
          <dgm:bulletEnabled val="1"/>
        </dgm:presLayoutVars>
      </dgm:prSet>
      <dgm:spPr/>
    </dgm:pt>
    <dgm:pt modelId="{4CB19774-D759-46D8-BC9A-CC306AC9A695}" type="pres">
      <dgm:prSet presAssocID="{57267DB6-1AF6-4F55-A4EC-E97ACD67C187}" presName="negativeSpace" presStyleCnt="0"/>
      <dgm:spPr/>
    </dgm:pt>
    <dgm:pt modelId="{07CAFE1F-03AD-4EAD-8262-6C42E94A65C3}" type="pres">
      <dgm:prSet presAssocID="{57267DB6-1AF6-4F55-A4EC-E97ACD67C187}" presName="childText" presStyleLbl="conFgAcc1" presStyleIdx="0" presStyleCnt="3">
        <dgm:presLayoutVars>
          <dgm:bulletEnabled val="1"/>
        </dgm:presLayoutVars>
      </dgm:prSet>
      <dgm:spPr/>
    </dgm:pt>
    <dgm:pt modelId="{37EBDE75-D709-4052-BFD4-E9B2570BD86B}" type="pres">
      <dgm:prSet presAssocID="{A1112580-ED98-4390-836B-E665C66CFE6C}" presName="spaceBetweenRectangles" presStyleCnt="0"/>
      <dgm:spPr/>
    </dgm:pt>
    <dgm:pt modelId="{222FE124-CE25-4511-B6CF-39A5909161C8}" type="pres">
      <dgm:prSet presAssocID="{D4291102-901A-4B0A-8754-127BBBCD3DD6}" presName="parentLin" presStyleCnt="0"/>
      <dgm:spPr/>
    </dgm:pt>
    <dgm:pt modelId="{15232A4F-EE2D-41A7-949B-70808B705019}" type="pres">
      <dgm:prSet presAssocID="{D4291102-901A-4B0A-8754-127BBBCD3DD6}" presName="parentLeftMargin" presStyleLbl="node1" presStyleIdx="0" presStyleCnt="3"/>
      <dgm:spPr/>
    </dgm:pt>
    <dgm:pt modelId="{2387C7CB-FF84-4FD0-90C0-9EC52F092276}" type="pres">
      <dgm:prSet presAssocID="{D4291102-901A-4B0A-8754-127BBBCD3DD6}" presName="parentText" presStyleLbl="node1" presStyleIdx="1" presStyleCnt="3" custScaleX="141648" custScaleY="299942">
        <dgm:presLayoutVars>
          <dgm:chMax val="0"/>
          <dgm:bulletEnabled val="1"/>
        </dgm:presLayoutVars>
      </dgm:prSet>
      <dgm:spPr/>
    </dgm:pt>
    <dgm:pt modelId="{B7BCA056-B334-43E4-9652-54AD7AF6BF30}" type="pres">
      <dgm:prSet presAssocID="{D4291102-901A-4B0A-8754-127BBBCD3DD6}" presName="negativeSpace" presStyleCnt="0"/>
      <dgm:spPr/>
    </dgm:pt>
    <dgm:pt modelId="{E5E90CC6-BFE5-4416-B912-9EFB625E08DC}" type="pres">
      <dgm:prSet presAssocID="{D4291102-901A-4B0A-8754-127BBBCD3DD6}" presName="childText" presStyleLbl="conFgAcc1" presStyleIdx="1" presStyleCnt="3">
        <dgm:presLayoutVars>
          <dgm:bulletEnabled val="1"/>
        </dgm:presLayoutVars>
      </dgm:prSet>
      <dgm:spPr/>
    </dgm:pt>
    <dgm:pt modelId="{35E9BBC3-39F9-418C-9CD8-15410FB8298C}" type="pres">
      <dgm:prSet presAssocID="{3C9A4327-3CE4-442F-A29F-E2E3DBDD1DBA}" presName="spaceBetweenRectangles" presStyleCnt="0"/>
      <dgm:spPr/>
    </dgm:pt>
    <dgm:pt modelId="{4D050DE1-47F3-4D9D-B7AE-BF75604FC6ED}" type="pres">
      <dgm:prSet presAssocID="{ED967F7C-597B-4F8C-8F7C-36F8C92FF626}" presName="parentLin" presStyleCnt="0"/>
      <dgm:spPr/>
    </dgm:pt>
    <dgm:pt modelId="{5387BF47-C6C7-43ED-8650-5F1A568555C8}" type="pres">
      <dgm:prSet presAssocID="{ED967F7C-597B-4F8C-8F7C-36F8C92FF626}" presName="parentLeftMargin" presStyleLbl="node1" presStyleIdx="1" presStyleCnt="3"/>
      <dgm:spPr/>
    </dgm:pt>
    <dgm:pt modelId="{FED40352-72C2-4040-80AA-61791B78EB2E}" type="pres">
      <dgm:prSet presAssocID="{ED967F7C-597B-4F8C-8F7C-36F8C92FF626}" presName="parentText" presStyleLbl="node1" presStyleIdx="2" presStyleCnt="3" custScaleX="141648" custScaleY="299942">
        <dgm:presLayoutVars>
          <dgm:chMax val="0"/>
          <dgm:bulletEnabled val="1"/>
        </dgm:presLayoutVars>
      </dgm:prSet>
      <dgm:spPr/>
    </dgm:pt>
    <dgm:pt modelId="{666C2D4E-0A8F-4D27-912C-9EDCCB2376CA}" type="pres">
      <dgm:prSet presAssocID="{ED967F7C-597B-4F8C-8F7C-36F8C92FF626}" presName="negativeSpace" presStyleCnt="0"/>
      <dgm:spPr/>
    </dgm:pt>
    <dgm:pt modelId="{247EE227-F266-41AC-9554-E7F61562F395}" type="pres">
      <dgm:prSet presAssocID="{ED967F7C-597B-4F8C-8F7C-36F8C92FF62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EA8D304-EC2C-402F-BFA4-33858CF3CB1A}" type="presOf" srcId="{52D9BCC5-9F0F-436C-A7A7-167A3E2B8DF3}" destId="{5B91A7AB-C7D4-424C-9185-0CC1E8513390}" srcOrd="0" destOrd="0" presId="urn:microsoft.com/office/officeart/2005/8/layout/list1"/>
    <dgm:cxn modelId="{83549D33-CB39-4B8B-9261-94E2349697DD}" type="presOf" srcId="{ED967F7C-597B-4F8C-8F7C-36F8C92FF626}" destId="{5387BF47-C6C7-43ED-8650-5F1A568555C8}" srcOrd="0" destOrd="0" presId="urn:microsoft.com/office/officeart/2005/8/layout/list1"/>
    <dgm:cxn modelId="{69754E5F-5526-49EE-8C49-AAC9DD26CC78}" srcId="{52D9BCC5-9F0F-436C-A7A7-167A3E2B8DF3}" destId="{D4291102-901A-4B0A-8754-127BBBCD3DD6}" srcOrd="1" destOrd="0" parTransId="{38A4FCA8-432A-4C10-838B-83115B06A2BA}" sibTransId="{3C9A4327-3CE4-442F-A29F-E2E3DBDD1DBA}"/>
    <dgm:cxn modelId="{1FFCCC44-A189-426D-8DA6-69DAB2374BB0}" type="presOf" srcId="{57267DB6-1AF6-4F55-A4EC-E97ACD67C187}" destId="{71C8CA81-F8DF-4CF2-840C-B59687D83F19}" srcOrd="0" destOrd="0" presId="urn:microsoft.com/office/officeart/2005/8/layout/list1"/>
    <dgm:cxn modelId="{9DB2B146-0EE5-401B-95D9-8207D0981A8E}" type="presOf" srcId="{D4291102-901A-4B0A-8754-127BBBCD3DD6}" destId="{2387C7CB-FF84-4FD0-90C0-9EC52F092276}" srcOrd="1" destOrd="0" presId="urn:microsoft.com/office/officeart/2005/8/layout/list1"/>
    <dgm:cxn modelId="{798BF669-4BDB-4571-8DBF-9129E0C70743}" type="presOf" srcId="{ED967F7C-597B-4F8C-8F7C-36F8C92FF626}" destId="{FED40352-72C2-4040-80AA-61791B78EB2E}" srcOrd="1" destOrd="0" presId="urn:microsoft.com/office/officeart/2005/8/layout/list1"/>
    <dgm:cxn modelId="{81AF8B70-4453-478A-9D4B-72E9A135EE62}" type="presOf" srcId="{57267DB6-1AF6-4F55-A4EC-E97ACD67C187}" destId="{D7DCA2DB-8D34-40A8-895F-B28A3A6EECFF}" srcOrd="1" destOrd="0" presId="urn:microsoft.com/office/officeart/2005/8/layout/list1"/>
    <dgm:cxn modelId="{EE81CDE0-382B-451C-8A09-EC6ED0502F22}" srcId="{52D9BCC5-9F0F-436C-A7A7-167A3E2B8DF3}" destId="{57267DB6-1AF6-4F55-A4EC-E97ACD67C187}" srcOrd="0" destOrd="0" parTransId="{DFEDA914-0D21-47CF-A48E-19FCB879F173}" sibTransId="{A1112580-ED98-4390-836B-E665C66CFE6C}"/>
    <dgm:cxn modelId="{5EFA34FC-4664-47A8-8A74-9079A866026B}" srcId="{52D9BCC5-9F0F-436C-A7A7-167A3E2B8DF3}" destId="{ED967F7C-597B-4F8C-8F7C-36F8C92FF626}" srcOrd="2" destOrd="0" parTransId="{B0EF6B61-0E55-47F6-8F1A-6527A48A57C0}" sibTransId="{031F288D-6216-403C-9414-A498FBCB9AE0}"/>
    <dgm:cxn modelId="{26E33FFC-A47F-4095-B3B6-7574A35866E6}" type="presOf" srcId="{D4291102-901A-4B0A-8754-127BBBCD3DD6}" destId="{15232A4F-EE2D-41A7-949B-70808B705019}" srcOrd="0" destOrd="0" presId="urn:microsoft.com/office/officeart/2005/8/layout/list1"/>
    <dgm:cxn modelId="{609B7DD3-FAB4-4083-AD7C-04DB2E73FCC3}" type="presParOf" srcId="{5B91A7AB-C7D4-424C-9185-0CC1E8513390}" destId="{D0631129-758D-41D9-B00B-E866C6534EB1}" srcOrd="0" destOrd="0" presId="urn:microsoft.com/office/officeart/2005/8/layout/list1"/>
    <dgm:cxn modelId="{BAC4545A-83D5-484E-BA35-26AD9BE6CFE5}" type="presParOf" srcId="{D0631129-758D-41D9-B00B-E866C6534EB1}" destId="{71C8CA81-F8DF-4CF2-840C-B59687D83F19}" srcOrd="0" destOrd="0" presId="urn:microsoft.com/office/officeart/2005/8/layout/list1"/>
    <dgm:cxn modelId="{BE33E08F-D657-4102-AA80-FBDF76955FFB}" type="presParOf" srcId="{D0631129-758D-41D9-B00B-E866C6534EB1}" destId="{D7DCA2DB-8D34-40A8-895F-B28A3A6EECFF}" srcOrd="1" destOrd="0" presId="urn:microsoft.com/office/officeart/2005/8/layout/list1"/>
    <dgm:cxn modelId="{658F2792-07F8-42E2-B9E6-34191E56397E}" type="presParOf" srcId="{5B91A7AB-C7D4-424C-9185-0CC1E8513390}" destId="{4CB19774-D759-46D8-BC9A-CC306AC9A695}" srcOrd="1" destOrd="0" presId="urn:microsoft.com/office/officeart/2005/8/layout/list1"/>
    <dgm:cxn modelId="{7FF8E311-D8A7-49FE-A74A-FA5A005917B5}" type="presParOf" srcId="{5B91A7AB-C7D4-424C-9185-0CC1E8513390}" destId="{07CAFE1F-03AD-4EAD-8262-6C42E94A65C3}" srcOrd="2" destOrd="0" presId="urn:microsoft.com/office/officeart/2005/8/layout/list1"/>
    <dgm:cxn modelId="{BE0DED7D-302C-4A1F-B3B7-12C71463EB95}" type="presParOf" srcId="{5B91A7AB-C7D4-424C-9185-0CC1E8513390}" destId="{37EBDE75-D709-4052-BFD4-E9B2570BD86B}" srcOrd="3" destOrd="0" presId="urn:microsoft.com/office/officeart/2005/8/layout/list1"/>
    <dgm:cxn modelId="{39C55FAA-CBBD-44F7-8EC8-872FA44D6D08}" type="presParOf" srcId="{5B91A7AB-C7D4-424C-9185-0CC1E8513390}" destId="{222FE124-CE25-4511-B6CF-39A5909161C8}" srcOrd="4" destOrd="0" presId="urn:microsoft.com/office/officeart/2005/8/layout/list1"/>
    <dgm:cxn modelId="{C09E9930-9B65-402C-8BCF-520861E6F0E5}" type="presParOf" srcId="{222FE124-CE25-4511-B6CF-39A5909161C8}" destId="{15232A4F-EE2D-41A7-949B-70808B705019}" srcOrd="0" destOrd="0" presId="urn:microsoft.com/office/officeart/2005/8/layout/list1"/>
    <dgm:cxn modelId="{7AAA895C-F01D-450F-B8CB-C8D9EFCF7FB2}" type="presParOf" srcId="{222FE124-CE25-4511-B6CF-39A5909161C8}" destId="{2387C7CB-FF84-4FD0-90C0-9EC52F092276}" srcOrd="1" destOrd="0" presId="urn:microsoft.com/office/officeart/2005/8/layout/list1"/>
    <dgm:cxn modelId="{6BD59000-09EF-46AB-AFF0-001EFB11633D}" type="presParOf" srcId="{5B91A7AB-C7D4-424C-9185-0CC1E8513390}" destId="{B7BCA056-B334-43E4-9652-54AD7AF6BF30}" srcOrd="5" destOrd="0" presId="urn:microsoft.com/office/officeart/2005/8/layout/list1"/>
    <dgm:cxn modelId="{37DBC3A4-2A5F-43BA-9C32-01003F498A58}" type="presParOf" srcId="{5B91A7AB-C7D4-424C-9185-0CC1E8513390}" destId="{E5E90CC6-BFE5-4416-B912-9EFB625E08DC}" srcOrd="6" destOrd="0" presId="urn:microsoft.com/office/officeart/2005/8/layout/list1"/>
    <dgm:cxn modelId="{493C8154-EE16-4FF8-86AB-57F92FE0FDE1}" type="presParOf" srcId="{5B91A7AB-C7D4-424C-9185-0CC1E8513390}" destId="{35E9BBC3-39F9-418C-9CD8-15410FB8298C}" srcOrd="7" destOrd="0" presId="urn:microsoft.com/office/officeart/2005/8/layout/list1"/>
    <dgm:cxn modelId="{1CE50F7D-9CB5-44A9-B735-90CB552A33BF}" type="presParOf" srcId="{5B91A7AB-C7D4-424C-9185-0CC1E8513390}" destId="{4D050DE1-47F3-4D9D-B7AE-BF75604FC6ED}" srcOrd="8" destOrd="0" presId="urn:microsoft.com/office/officeart/2005/8/layout/list1"/>
    <dgm:cxn modelId="{027F2A62-010E-40AE-85DB-3B0C9A0C80F3}" type="presParOf" srcId="{4D050DE1-47F3-4D9D-B7AE-BF75604FC6ED}" destId="{5387BF47-C6C7-43ED-8650-5F1A568555C8}" srcOrd="0" destOrd="0" presId="urn:microsoft.com/office/officeart/2005/8/layout/list1"/>
    <dgm:cxn modelId="{C4DDFB67-2B26-40E5-B926-B4223910A235}" type="presParOf" srcId="{4D050DE1-47F3-4D9D-B7AE-BF75604FC6ED}" destId="{FED40352-72C2-4040-80AA-61791B78EB2E}" srcOrd="1" destOrd="0" presId="urn:microsoft.com/office/officeart/2005/8/layout/list1"/>
    <dgm:cxn modelId="{F5C3C5F9-6918-4F65-A12C-3A5420ADE326}" type="presParOf" srcId="{5B91A7AB-C7D4-424C-9185-0CC1E8513390}" destId="{666C2D4E-0A8F-4D27-912C-9EDCCB2376CA}" srcOrd="9" destOrd="0" presId="urn:microsoft.com/office/officeart/2005/8/layout/list1"/>
    <dgm:cxn modelId="{C0C809BE-42D9-42D8-8C15-8FCF110E6E77}" type="presParOf" srcId="{5B91A7AB-C7D4-424C-9185-0CC1E8513390}" destId="{247EE227-F266-41AC-9554-E7F61562F39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CCD7-5031-4C37-860D-710347EC77D5}">
      <dsp:nvSpPr>
        <dsp:cNvPr id="0" name=""/>
        <dsp:cNvSpPr/>
      </dsp:nvSpPr>
      <dsp:spPr>
        <a:xfrm>
          <a:off x="0" y="74729"/>
          <a:ext cx="8708284" cy="1113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Q4 shows the highest sales across years (up to 20% share in 2004)</a:t>
          </a:r>
          <a:endParaRPr lang="en-IN" sz="2800" b="1" kern="1200" dirty="0"/>
        </a:p>
      </dsp:txBody>
      <dsp:txXfrm>
        <a:off x="54373" y="129102"/>
        <a:ext cx="8599538" cy="1005094"/>
      </dsp:txXfrm>
    </dsp:sp>
    <dsp:sp modelId="{AEA0A858-2F20-4281-AE2D-AFAB2AF5DCD1}">
      <dsp:nvSpPr>
        <dsp:cNvPr id="0" name=""/>
        <dsp:cNvSpPr/>
      </dsp:nvSpPr>
      <dsp:spPr>
        <a:xfrm>
          <a:off x="0" y="1228475"/>
          <a:ext cx="8708284" cy="11138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USA's contribution accounts for 36.2% of the total revenue.</a:t>
          </a:r>
          <a:endParaRPr lang="en-IN" sz="2800" b="1" kern="1200" dirty="0"/>
        </a:p>
      </dsp:txBody>
      <dsp:txXfrm>
        <a:off x="54373" y="1282848"/>
        <a:ext cx="8599538" cy="10050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5E6A9-84F2-4162-829A-B5BC49407530}">
      <dsp:nvSpPr>
        <dsp:cNvPr id="0" name=""/>
        <dsp:cNvSpPr/>
      </dsp:nvSpPr>
      <dsp:spPr>
        <a:xfrm>
          <a:off x="-4038897" y="-619966"/>
          <a:ext cx="4812995" cy="4812995"/>
        </a:xfrm>
        <a:prstGeom prst="blockArc">
          <a:avLst>
            <a:gd name="adj1" fmla="val 18900000"/>
            <a:gd name="adj2" fmla="val 2700000"/>
            <a:gd name="adj3" fmla="val 44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F1701-C506-4B3C-A2A7-659FB87239D3}">
      <dsp:nvSpPr>
        <dsp:cNvPr id="0" name=""/>
        <dsp:cNvSpPr/>
      </dsp:nvSpPr>
      <dsp:spPr>
        <a:xfrm>
          <a:off x="497816" y="267904"/>
          <a:ext cx="13385238" cy="893415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722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700" b="1" i="0" kern="1200" dirty="0"/>
            <a:t>Top 5 customers contribute 21.4% of total sales</a:t>
          </a:r>
          <a:endParaRPr lang="en-IN" sz="2700" b="1" kern="1200" dirty="0"/>
        </a:p>
      </dsp:txBody>
      <dsp:txXfrm>
        <a:off x="497816" y="267904"/>
        <a:ext cx="13385238" cy="893415"/>
      </dsp:txXfrm>
    </dsp:sp>
    <dsp:sp modelId="{D35DB0B5-C60D-444D-B8BF-BDD7034D710B}">
      <dsp:nvSpPr>
        <dsp:cNvPr id="0" name=""/>
        <dsp:cNvSpPr/>
      </dsp:nvSpPr>
      <dsp:spPr>
        <a:xfrm>
          <a:off x="51183" y="267979"/>
          <a:ext cx="893265" cy="8932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45F838-CB63-4AC3-81CF-8EA0D4800DA9}">
      <dsp:nvSpPr>
        <dsp:cNvPr id="0" name=""/>
        <dsp:cNvSpPr/>
      </dsp:nvSpPr>
      <dsp:spPr>
        <a:xfrm>
          <a:off x="757578" y="1339823"/>
          <a:ext cx="13125477" cy="893415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722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700" b="1" i="0" kern="1200"/>
            <a:t>EMEA and AMER territories dominate in deal size count, especially in medium and small categories.</a:t>
          </a:r>
          <a:endParaRPr lang="en-IN" sz="2700" b="1" kern="1200" dirty="0"/>
        </a:p>
      </dsp:txBody>
      <dsp:txXfrm>
        <a:off x="757578" y="1339823"/>
        <a:ext cx="13125477" cy="893415"/>
      </dsp:txXfrm>
    </dsp:sp>
    <dsp:sp modelId="{C954FEAA-23B0-4050-A8BE-C1909E66F932}">
      <dsp:nvSpPr>
        <dsp:cNvPr id="0" name=""/>
        <dsp:cNvSpPr/>
      </dsp:nvSpPr>
      <dsp:spPr>
        <a:xfrm>
          <a:off x="310945" y="1339898"/>
          <a:ext cx="893265" cy="8932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C5B16-4638-4352-A032-1587D4F3B708}">
      <dsp:nvSpPr>
        <dsp:cNvPr id="0" name=""/>
        <dsp:cNvSpPr/>
      </dsp:nvSpPr>
      <dsp:spPr>
        <a:xfrm>
          <a:off x="497816" y="2411741"/>
          <a:ext cx="13385238" cy="89341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722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700" b="1" i="0" kern="1200" dirty="0"/>
            <a:t>APAC and Japan show smaller deal sizes with consistent counts across all categories.</a:t>
          </a:r>
        </a:p>
      </dsp:txBody>
      <dsp:txXfrm>
        <a:off x="497816" y="2411741"/>
        <a:ext cx="13385238" cy="893415"/>
      </dsp:txXfrm>
    </dsp:sp>
    <dsp:sp modelId="{D4B850B1-A240-4AD7-B8B7-5F78A55C6AB9}">
      <dsp:nvSpPr>
        <dsp:cNvPr id="0" name=""/>
        <dsp:cNvSpPr/>
      </dsp:nvSpPr>
      <dsp:spPr>
        <a:xfrm>
          <a:off x="51183" y="2411816"/>
          <a:ext cx="893265" cy="8932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B6EAA-15EA-4A08-9D2C-F8D5D3702D9D}">
      <dsp:nvSpPr>
        <dsp:cNvPr id="0" name=""/>
        <dsp:cNvSpPr/>
      </dsp:nvSpPr>
      <dsp:spPr>
        <a:xfrm>
          <a:off x="0" y="8063"/>
          <a:ext cx="8244469" cy="542880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None/>
          </a:pPr>
          <a:r>
            <a:rPr lang="en-US" sz="2000" b="1" kern="1200" dirty="0">
              <a:solidFill>
                <a:schemeClr val="bg1"/>
              </a:solidFill>
              <a:ea typeface="Manrope" pitchFamily="34" charset="-122"/>
              <a:cs typeface="Manrope" pitchFamily="34" charset="-120"/>
            </a:rPr>
            <a:t>Yearly sales are expected to increase by over 30% over the next three years.</a:t>
          </a:r>
          <a:endParaRPr lang="en-IN" sz="2000" b="1" kern="1200" dirty="0">
            <a:solidFill>
              <a:schemeClr val="bg1"/>
            </a:solidFill>
          </a:endParaRPr>
        </a:p>
      </dsp:txBody>
      <dsp:txXfrm>
        <a:off x="26501" y="34564"/>
        <a:ext cx="8191467" cy="4898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FADE3-88F4-4212-8E6A-13F69EE77772}">
      <dsp:nvSpPr>
        <dsp:cNvPr id="0" name=""/>
        <dsp:cNvSpPr/>
      </dsp:nvSpPr>
      <dsp:spPr>
        <a:xfrm>
          <a:off x="0" y="582146"/>
          <a:ext cx="579913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7EC2F0-736C-41F6-8425-271F20A2A2EA}">
      <dsp:nvSpPr>
        <dsp:cNvPr id="0" name=""/>
        <dsp:cNvSpPr/>
      </dsp:nvSpPr>
      <dsp:spPr>
        <a:xfrm>
          <a:off x="276081" y="35366"/>
          <a:ext cx="5521627" cy="797699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435" tIns="0" rIns="1534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Classic Cars lead product sales with 34.3% share.</a:t>
          </a:r>
          <a:endParaRPr lang="en-IN" sz="2000" b="1" kern="1200" dirty="0"/>
        </a:p>
      </dsp:txBody>
      <dsp:txXfrm>
        <a:off x="315021" y="74306"/>
        <a:ext cx="5443747" cy="719819"/>
      </dsp:txXfrm>
    </dsp:sp>
    <dsp:sp modelId="{70AF0BAD-04C0-44C4-BCB5-C3DEFC10035A}">
      <dsp:nvSpPr>
        <dsp:cNvPr id="0" name=""/>
        <dsp:cNvSpPr/>
      </dsp:nvSpPr>
      <dsp:spPr>
        <a:xfrm>
          <a:off x="0" y="1649125"/>
          <a:ext cx="579913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2D6640-0AB0-454B-B699-71222BFB9833}">
      <dsp:nvSpPr>
        <dsp:cNvPr id="0" name=""/>
        <dsp:cNvSpPr/>
      </dsp:nvSpPr>
      <dsp:spPr>
        <a:xfrm>
          <a:off x="276081" y="1102346"/>
          <a:ext cx="5521627" cy="79769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435" tIns="0" rIns="1534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USA drives overall quantity sold with 67% </a:t>
          </a:r>
          <a:endParaRPr lang="en-IN" sz="2000" b="1" kern="1200" dirty="0"/>
        </a:p>
      </dsp:txBody>
      <dsp:txXfrm>
        <a:off x="315021" y="1141286"/>
        <a:ext cx="5443747" cy="719819"/>
      </dsp:txXfrm>
    </dsp:sp>
    <dsp:sp modelId="{66C11077-F28F-4030-9893-44BEE0B19E6C}">
      <dsp:nvSpPr>
        <dsp:cNvPr id="0" name=""/>
        <dsp:cNvSpPr/>
      </dsp:nvSpPr>
      <dsp:spPr>
        <a:xfrm>
          <a:off x="0" y="2716105"/>
          <a:ext cx="579913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5BDD3-1FF0-4104-9667-6E38010DEA3A}">
      <dsp:nvSpPr>
        <dsp:cNvPr id="0" name=""/>
        <dsp:cNvSpPr/>
      </dsp:nvSpPr>
      <dsp:spPr>
        <a:xfrm>
          <a:off x="289956" y="2169325"/>
          <a:ext cx="5504656" cy="797699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435" tIns="0" rIns="1534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Trains underperform, representing just 2.7% </a:t>
          </a:r>
          <a:endParaRPr lang="en-IN" sz="2000" b="1" kern="1200" dirty="0"/>
        </a:p>
      </dsp:txBody>
      <dsp:txXfrm>
        <a:off x="328896" y="2208265"/>
        <a:ext cx="5426776" cy="7198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CEA3E-F821-46D8-8846-585B45E7742C}">
      <dsp:nvSpPr>
        <dsp:cNvPr id="0" name=""/>
        <dsp:cNvSpPr/>
      </dsp:nvSpPr>
      <dsp:spPr>
        <a:xfrm>
          <a:off x="0" y="469648"/>
          <a:ext cx="9105344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b="1" i="0" kern="1200" dirty="0"/>
            <a:t>USA dominates with 36.5% of total 307 orders.</a:t>
          </a:r>
          <a:endParaRPr lang="en-IN" sz="3200" b="1" kern="1200" dirty="0"/>
        </a:p>
      </dsp:txBody>
      <dsp:txXfrm>
        <a:off x="37467" y="507115"/>
        <a:ext cx="9030410" cy="692586"/>
      </dsp:txXfrm>
    </dsp:sp>
    <dsp:sp modelId="{1C2F4AE1-99CC-47F9-BB91-DC980EB1ADCD}">
      <dsp:nvSpPr>
        <dsp:cNvPr id="0" name=""/>
        <dsp:cNvSpPr/>
      </dsp:nvSpPr>
      <dsp:spPr>
        <a:xfrm>
          <a:off x="0" y="1329328"/>
          <a:ext cx="9105344" cy="7675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b="1" i="0" kern="1200" dirty="0"/>
            <a:t>Top 3 countries account for 60.3% (185)  orders</a:t>
          </a:r>
        </a:p>
      </dsp:txBody>
      <dsp:txXfrm>
        <a:off x="37467" y="1366795"/>
        <a:ext cx="9030410" cy="692586"/>
      </dsp:txXfrm>
    </dsp:sp>
    <dsp:sp modelId="{DD0C7593-B726-4332-A1C4-D03316B134EA}">
      <dsp:nvSpPr>
        <dsp:cNvPr id="0" name=""/>
        <dsp:cNvSpPr/>
      </dsp:nvSpPr>
      <dsp:spPr>
        <a:xfrm>
          <a:off x="0" y="2189009"/>
          <a:ext cx="9105344" cy="767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b="1" i="0" kern="1200" dirty="0"/>
            <a:t>November Prediction peaks with 35 orders in 2005 </a:t>
          </a:r>
        </a:p>
      </dsp:txBody>
      <dsp:txXfrm>
        <a:off x="37467" y="2226476"/>
        <a:ext cx="9030410" cy="6925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CAFE1F-03AD-4EAD-8262-6C42E94A65C3}">
      <dsp:nvSpPr>
        <dsp:cNvPr id="0" name=""/>
        <dsp:cNvSpPr/>
      </dsp:nvSpPr>
      <dsp:spPr>
        <a:xfrm>
          <a:off x="0" y="640730"/>
          <a:ext cx="973751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CA2DB-8D34-40A8-895F-B28A3A6EECFF}">
      <dsp:nvSpPr>
        <dsp:cNvPr id="0" name=""/>
        <dsp:cNvSpPr/>
      </dsp:nvSpPr>
      <dsp:spPr>
        <a:xfrm>
          <a:off x="467381" y="50467"/>
          <a:ext cx="9268514" cy="70834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638" tIns="0" rIns="25763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ea typeface="Manrope" pitchFamily="34" charset="-122"/>
              <a:cs typeface="Manrope" pitchFamily="34" charset="-120"/>
            </a:rPr>
            <a:t>We achieved over $10 million in sales from just 92 customers</a:t>
          </a:r>
          <a:endParaRPr lang="en-IN" sz="2000" b="1" kern="1200" dirty="0"/>
        </a:p>
      </dsp:txBody>
      <dsp:txXfrm>
        <a:off x="501959" y="85045"/>
        <a:ext cx="9199358" cy="639187"/>
      </dsp:txXfrm>
    </dsp:sp>
    <dsp:sp modelId="{E5E90CC6-BFE5-4416-B912-9EFB625E08DC}">
      <dsp:nvSpPr>
        <dsp:cNvPr id="0" name=""/>
        <dsp:cNvSpPr/>
      </dsp:nvSpPr>
      <dsp:spPr>
        <a:xfrm>
          <a:off x="0" y="1475794"/>
          <a:ext cx="973751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7C7CB-FF84-4FD0-90C0-9EC52F092276}">
      <dsp:nvSpPr>
        <dsp:cNvPr id="0" name=""/>
        <dsp:cNvSpPr/>
      </dsp:nvSpPr>
      <dsp:spPr>
        <a:xfrm>
          <a:off x="467381" y="885530"/>
          <a:ext cx="9268514" cy="708343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638" tIns="0" rIns="25763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ea typeface="Manrope" pitchFamily="34" charset="-122"/>
              <a:cs typeface="Manrope" pitchFamily="34" charset="-120"/>
            </a:rPr>
            <a:t>On average, each customer places 3 orders and purchases more than 1,000 items.</a:t>
          </a:r>
          <a:endParaRPr lang="en-US" sz="2000" b="1" kern="1200" dirty="0"/>
        </a:p>
      </dsp:txBody>
      <dsp:txXfrm>
        <a:off x="501959" y="920108"/>
        <a:ext cx="9199358" cy="639187"/>
      </dsp:txXfrm>
    </dsp:sp>
    <dsp:sp modelId="{247EE227-F266-41AC-9554-E7F61562F395}">
      <dsp:nvSpPr>
        <dsp:cNvPr id="0" name=""/>
        <dsp:cNvSpPr/>
      </dsp:nvSpPr>
      <dsp:spPr>
        <a:xfrm>
          <a:off x="0" y="2310857"/>
          <a:ext cx="973751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40352-72C2-4040-80AA-61791B78EB2E}">
      <dsp:nvSpPr>
        <dsp:cNvPr id="0" name=""/>
        <dsp:cNvSpPr/>
      </dsp:nvSpPr>
      <dsp:spPr>
        <a:xfrm>
          <a:off x="467381" y="1720594"/>
          <a:ext cx="9268514" cy="708343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638" tIns="0" rIns="25763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a typeface="Manrope" pitchFamily="34" charset="-122"/>
              <a:cs typeface="Manrope" pitchFamily="34" charset="-120"/>
            </a:rPr>
            <a:t>Operating in 19 countries with 7 diverse product lines provides a solid foundation.</a:t>
          </a:r>
          <a:endParaRPr lang="en-IN" sz="2000" b="1" kern="1200" dirty="0"/>
        </a:p>
      </dsp:txBody>
      <dsp:txXfrm>
        <a:off x="501959" y="1755172"/>
        <a:ext cx="9199358" cy="639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590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6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microsoft.com/office/2007/relationships/diagramDrawing" Target="../diagrams/drawing1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7.png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6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2.xml"/><Relationship Id="rId5" Type="http://schemas.openxmlformats.org/officeDocument/2006/relationships/image" Target="../media/image11.png"/><Relationship Id="rId10" Type="http://schemas.microsoft.com/office/2007/relationships/diagramDrawing" Target="../diagrams/drawing2.xml"/><Relationship Id="rId4" Type="http://schemas.openxmlformats.org/officeDocument/2006/relationships/image" Target="../media/image10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3.xml"/><Relationship Id="rId5" Type="http://schemas.openxmlformats.org/officeDocument/2006/relationships/image" Target="../media/image6.png"/><Relationship Id="rId10" Type="http://schemas.microsoft.com/office/2007/relationships/diagramDrawing" Target="../diagrams/drawing3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15.pn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14.png"/><Relationship Id="rId9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9.png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diagramColors" Target="../diagrams/colors6.xml"/><Relationship Id="rId5" Type="http://schemas.openxmlformats.org/officeDocument/2006/relationships/image" Target="../media/image22.pn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21.png"/><Relationship Id="rId9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8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1873" y="2700099"/>
            <a:ext cx="8932125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COMPREHENSIVE SALES </a:t>
            </a:r>
            <a:r>
              <a:rPr lang="en-US" sz="4450" b="1" dirty="0">
                <a:solidFill>
                  <a:srgbClr val="5B6E8C"/>
                </a:solidFill>
                <a:ea typeface="Alexandria Medium" pitchFamily="34" charset="-122"/>
                <a:cs typeface="Alexandria Medium" panose="020B0604020202020204" charset="-78"/>
              </a:rPr>
              <a:t>ANALYSIS</a:t>
            </a:r>
            <a:r>
              <a:rPr lang="en-US" sz="4450" b="1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 &amp; STRATEGIC RECOMMENDATIONS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291985" y="42688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Data-Driven Insights for Future Growth</a:t>
            </a:r>
            <a:endParaRPr lang="en-US" sz="17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3650EEC-23D0-B41D-11F2-A1B111BF9821}"/>
              </a:ext>
            </a:extLst>
          </p:cNvPr>
          <p:cNvSpPr/>
          <p:nvPr/>
        </p:nvSpPr>
        <p:spPr>
          <a:xfrm>
            <a:off x="291983" y="48132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5B6E8C"/>
                </a:solidFill>
              </a:rPr>
              <a:t>S A HARI GANESH </a:t>
            </a:r>
            <a:endParaRPr lang="en-US" sz="2800" b="1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462F519-8DBF-9B97-E985-A3F86EF34C70}"/>
              </a:ext>
            </a:extLst>
          </p:cNvPr>
          <p:cNvSpPr/>
          <p:nvPr/>
        </p:nvSpPr>
        <p:spPr>
          <a:xfrm>
            <a:off x="291985" y="51761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6E8C"/>
                </a:solidFill>
              </a:rPr>
              <a:t>NIIT DATA SCIENCE </a:t>
            </a:r>
            <a:endParaRPr lang="en-US" sz="175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125" y="314568"/>
            <a:ext cx="5613440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Project Objectives</a:t>
            </a:r>
            <a:endParaRPr lang="en-US" sz="4400" b="1" dirty="0"/>
          </a:p>
        </p:txBody>
      </p:sp>
      <p:sp>
        <p:nvSpPr>
          <p:cNvPr id="4" name="Shape 2"/>
          <p:cNvSpPr/>
          <p:nvPr/>
        </p:nvSpPr>
        <p:spPr>
          <a:xfrm>
            <a:off x="785813" y="1737186"/>
            <a:ext cx="6417112" cy="1713667"/>
          </a:xfrm>
          <a:prstGeom prst="roundRect">
            <a:avLst>
              <a:gd name="adj" fmla="val 8537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11" y="1748475"/>
            <a:ext cx="121920" cy="1713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32165" y="1992099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Sales Analysis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132165" y="2477516"/>
            <a:ext cx="5815846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Deep dive into overall sales performance and trends.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427357" y="1737186"/>
            <a:ext cx="6417231" cy="1713667"/>
          </a:xfrm>
          <a:prstGeom prst="roundRect">
            <a:avLst>
              <a:gd name="adj" fmla="val 8537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455" y="1748475"/>
            <a:ext cx="121920" cy="17136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73710" y="1992099"/>
            <a:ext cx="3464123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Customer Segmentation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7773710" y="2477516"/>
            <a:ext cx="5815965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Understanding our customer base for targeted strategies.</a:t>
            </a:r>
            <a:endParaRPr lang="en-US" sz="2000" dirty="0"/>
          </a:p>
        </p:txBody>
      </p:sp>
      <p:sp>
        <p:nvSpPr>
          <p:cNvPr id="12" name="Shape 8"/>
          <p:cNvSpPr/>
          <p:nvPr/>
        </p:nvSpPr>
        <p:spPr>
          <a:xfrm>
            <a:off x="785813" y="3675285"/>
            <a:ext cx="6417112" cy="1713667"/>
          </a:xfrm>
          <a:prstGeom prst="roundRect">
            <a:avLst>
              <a:gd name="adj" fmla="val 8537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11" y="3686574"/>
            <a:ext cx="121920" cy="171366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132165" y="3930198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Sales Forecasting</a:t>
            </a:r>
            <a:endParaRPr lang="en-US" sz="2800" dirty="0"/>
          </a:p>
        </p:txBody>
      </p:sp>
      <p:sp>
        <p:nvSpPr>
          <p:cNvPr id="15" name="Text 10"/>
          <p:cNvSpPr/>
          <p:nvPr/>
        </p:nvSpPr>
        <p:spPr>
          <a:xfrm>
            <a:off x="1132165" y="4415616"/>
            <a:ext cx="5815846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Predictive insights for future revenue planning.</a:t>
            </a:r>
            <a:endParaRPr lang="en-US" sz="2000" dirty="0"/>
          </a:p>
        </p:txBody>
      </p:sp>
      <p:sp>
        <p:nvSpPr>
          <p:cNvPr id="16" name="Shape 11"/>
          <p:cNvSpPr/>
          <p:nvPr/>
        </p:nvSpPr>
        <p:spPr>
          <a:xfrm>
            <a:off x="7427357" y="3675285"/>
            <a:ext cx="6417231" cy="1713667"/>
          </a:xfrm>
          <a:prstGeom prst="roundRect">
            <a:avLst>
              <a:gd name="adj" fmla="val 8537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455" y="3686574"/>
            <a:ext cx="121920" cy="171366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73710" y="3930198"/>
            <a:ext cx="3026331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Product Performance</a:t>
            </a:r>
            <a:endParaRPr lang="en-US" sz="2800" dirty="0"/>
          </a:p>
        </p:txBody>
      </p:sp>
      <p:sp>
        <p:nvSpPr>
          <p:cNvPr id="19" name="Text 13"/>
          <p:cNvSpPr/>
          <p:nvPr/>
        </p:nvSpPr>
        <p:spPr>
          <a:xfrm>
            <a:off x="7773710" y="4415616"/>
            <a:ext cx="5815965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Identifying top-performing and underperforming products.</a:t>
            </a:r>
            <a:endParaRPr lang="en-US" sz="2000" dirty="0"/>
          </a:p>
        </p:txBody>
      </p:sp>
      <p:sp>
        <p:nvSpPr>
          <p:cNvPr id="20" name="Shape 14"/>
          <p:cNvSpPr/>
          <p:nvPr/>
        </p:nvSpPr>
        <p:spPr>
          <a:xfrm>
            <a:off x="785813" y="5613384"/>
            <a:ext cx="6417112" cy="1354455"/>
          </a:xfrm>
          <a:prstGeom prst="roundRect">
            <a:avLst>
              <a:gd name="adj" fmla="val 10802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11" y="5624673"/>
            <a:ext cx="121920" cy="135445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132165" y="5868297"/>
            <a:ext cx="3171706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Order &amp; Stock Analysis</a:t>
            </a:r>
            <a:endParaRPr lang="en-US" sz="2800" dirty="0"/>
          </a:p>
        </p:txBody>
      </p:sp>
      <p:sp>
        <p:nvSpPr>
          <p:cNvPr id="23" name="Text 16"/>
          <p:cNvSpPr/>
          <p:nvPr/>
        </p:nvSpPr>
        <p:spPr>
          <a:xfrm>
            <a:off x="1132165" y="6353715"/>
            <a:ext cx="5815846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Optimizing inventory and order fulfillment processes.</a:t>
            </a:r>
            <a:endParaRPr lang="en-US" sz="2000" dirty="0"/>
          </a:p>
        </p:txBody>
      </p:sp>
      <p:sp>
        <p:nvSpPr>
          <p:cNvPr id="24" name="Shape 17"/>
          <p:cNvSpPr/>
          <p:nvPr/>
        </p:nvSpPr>
        <p:spPr>
          <a:xfrm>
            <a:off x="7427357" y="5613384"/>
            <a:ext cx="6417231" cy="1354455"/>
          </a:xfrm>
          <a:prstGeom prst="roundRect">
            <a:avLst>
              <a:gd name="adj" fmla="val 10802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455" y="5624673"/>
            <a:ext cx="121920" cy="1354455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7773710" y="5868297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5B6E8C"/>
                </a:solidFill>
                <a:cs typeface="Alexandria Medium" pitchFamily="34" charset="-120"/>
              </a:rPr>
              <a:t>Overall KPI Analysis</a:t>
            </a:r>
            <a:endParaRPr lang="en-US" sz="2800" dirty="0"/>
          </a:p>
        </p:txBody>
      </p:sp>
      <p:sp>
        <p:nvSpPr>
          <p:cNvPr id="27" name="Text 19"/>
          <p:cNvSpPr/>
          <p:nvPr/>
        </p:nvSpPr>
        <p:spPr>
          <a:xfrm>
            <a:off x="7773710" y="6353715"/>
            <a:ext cx="581596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unified view of growth, performance, and gaps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ea typeface="Manrope" pitchFamily="34" charset="-122"/>
                <a:cs typeface="Manrope" pitchFamily="34" charset="-120"/>
              </a:rPr>
              <a:t>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571464-1BCF-5D6E-5AE7-1758FD147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5134" y="7803953"/>
            <a:ext cx="1905266" cy="3252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4B50A3-B905-F571-EC08-ADE588179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134" y="7803953"/>
            <a:ext cx="1905266" cy="409632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52841" y="450526"/>
            <a:ext cx="3676051" cy="611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4400" b="1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Sales Analysis</a:t>
            </a:r>
            <a:endParaRPr lang="en-US" sz="4400" b="1" dirty="0"/>
          </a:p>
        </p:txBody>
      </p:sp>
      <p:sp>
        <p:nvSpPr>
          <p:cNvPr id="29" name="Text 24"/>
          <p:cNvSpPr/>
          <p:nvPr/>
        </p:nvSpPr>
        <p:spPr>
          <a:xfrm>
            <a:off x="427911" y="8783360"/>
            <a:ext cx="1854994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Top 5 Countries by Sales</a:t>
            </a:r>
            <a:endParaRPr lang="en-US" sz="12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06F0EB4-7104-3FA5-1E23-1CA944503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05" y="1281652"/>
            <a:ext cx="7626292" cy="3872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9A614E7-B3BF-8C9D-795A-CC46174D1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83" y="1368566"/>
            <a:ext cx="4651020" cy="32676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C35B5B7-7C64-FD34-D36B-FE2EB9B43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583" y="4870329"/>
            <a:ext cx="4651962" cy="3182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4499F065-1DFD-16EA-9059-060A907AB7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815339"/>
              </p:ext>
            </p:extLst>
          </p:nvPr>
        </p:nvGraphicFramePr>
        <p:xfrm>
          <a:off x="200954" y="5458175"/>
          <a:ext cx="8708284" cy="2376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BF70E-CDA5-1BF6-0E67-AE60CA4B3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134" y="7803953"/>
            <a:ext cx="1905266" cy="409632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27139" y="169346"/>
            <a:ext cx="69988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Customer Segmentation</a:t>
            </a:r>
            <a:endParaRPr lang="en-US" sz="445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8177A7-D750-0DE3-DFDF-718991DA0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49" y="1060439"/>
            <a:ext cx="7427829" cy="34174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4A6384-86E9-36C3-D614-C77E44AD5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652" y="1060439"/>
            <a:ext cx="5992399" cy="34174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8FB33FEB-EE75-5F1C-7168-4E2A56F4B9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503881"/>
              </p:ext>
            </p:extLst>
          </p:nvPr>
        </p:nvGraphicFramePr>
        <p:xfrm>
          <a:off x="383563" y="4564374"/>
          <a:ext cx="13930488" cy="3573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9433" y="236997"/>
            <a:ext cx="490978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4400" b="1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Sales Forecasting</a:t>
            </a:r>
            <a:endParaRPr lang="en-US" sz="4400" b="1" dirty="0"/>
          </a:p>
        </p:txBody>
      </p:sp>
      <p:sp>
        <p:nvSpPr>
          <p:cNvPr id="8" name="Shape 5"/>
          <p:cNvSpPr/>
          <p:nvPr/>
        </p:nvSpPr>
        <p:spPr>
          <a:xfrm>
            <a:off x="6838523" y="14919334"/>
            <a:ext cx="124778" cy="124778"/>
          </a:xfrm>
          <a:prstGeom prst="roundRect">
            <a:avLst>
              <a:gd name="adj" fmla="val 14656"/>
            </a:avLst>
          </a:prstGeom>
          <a:solidFill>
            <a:srgbClr val="01344C"/>
          </a:solidFill>
          <a:ln/>
        </p:spPr>
      </p:sp>
      <p:sp>
        <p:nvSpPr>
          <p:cNvPr id="9" name="Text 6"/>
          <p:cNvSpPr/>
          <p:nvPr/>
        </p:nvSpPr>
        <p:spPr>
          <a:xfrm>
            <a:off x="7024260" y="14919334"/>
            <a:ext cx="982385" cy="124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2000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Actual Sales ($K)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8159045" y="14919334"/>
            <a:ext cx="124778" cy="124778"/>
          </a:xfrm>
          <a:prstGeom prst="roundRect">
            <a:avLst>
              <a:gd name="adj" fmla="val 14656"/>
            </a:avLst>
          </a:prstGeom>
          <a:solidFill>
            <a:srgbClr val="026795"/>
          </a:solidFill>
          <a:ln/>
        </p:spPr>
      </p:sp>
      <p:sp>
        <p:nvSpPr>
          <p:cNvPr id="11" name="Text 8"/>
          <p:cNvSpPr/>
          <p:nvPr/>
        </p:nvSpPr>
        <p:spPr>
          <a:xfrm>
            <a:off x="8344783" y="14919334"/>
            <a:ext cx="1196697" cy="124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2000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Estimated Sales ($K)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204366" y="15480952"/>
            <a:ext cx="1559957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3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C3986B-2CFF-9A48-A6BD-987F00D5F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1" y="719985"/>
            <a:ext cx="14348178" cy="32571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5B78C5-7B8A-DF8C-B885-286989D39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4800"/>
            <a:ext cx="14630400" cy="34011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73713C-B893-45C6-3BC9-B837E6C39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5134" y="7803953"/>
            <a:ext cx="1905266" cy="409632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861C821-0060-C8E5-0381-F766EAD27C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8823554"/>
              </p:ext>
            </p:extLst>
          </p:nvPr>
        </p:nvGraphicFramePr>
        <p:xfrm>
          <a:off x="3192965" y="7637115"/>
          <a:ext cx="8244469" cy="559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1F867B-BEB7-0DCE-3765-0A735520B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134" y="7803953"/>
            <a:ext cx="1905266" cy="409632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33578" y="291779"/>
            <a:ext cx="5704403" cy="470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4400" b="1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Product Performance Analysis</a:t>
            </a:r>
            <a:endParaRPr lang="en-US" sz="4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D643B6-C446-3E1C-E88F-2ABB87482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649" y="1000608"/>
            <a:ext cx="6881380" cy="38018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1D3B18-ADC6-D570-7D87-29128C599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970" y="5048092"/>
            <a:ext cx="4134427" cy="2829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4A13E0-102A-7464-700C-37496B2CA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7865" y="5048093"/>
            <a:ext cx="4039164" cy="2829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11D37B-F659-C1E5-C6DE-655954525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1018128"/>
            <a:ext cx="7074937" cy="3713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850730FA-8208-1BC3-F64B-68F98C4794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0944561"/>
              </p:ext>
            </p:extLst>
          </p:nvPr>
        </p:nvGraphicFramePr>
        <p:xfrm>
          <a:off x="193371" y="5008168"/>
          <a:ext cx="5799131" cy="3179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4306" y="218288"/>
            <a:ext cx="3700361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400" b="1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Order Analysis</a:t>
            </a:r>
            <a:endParaRPr lang="en-US" sz="4400" b="1" dirty="0"/>
          </a:p>
        </p:txBody>
      </p:sp>
      <p:sp>
        <p:nvSpPr>
          <p:cNvPr id="3" name="Text 1"/>
          <p:cNvSpPr/>
          <p:nvPr/>
        </p:nvSpPr>
        <p:spPr>
          <a:xfrm>
            <a:off x="6445956" y="97481"/>
            <a:ext cx="2158198" cy="413742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3200" b="1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307</a:t>
            </a:r>
            <a:endParaRPr lang="en-US" sz="3200" b="1" dirty="0"/>
          </a:p>
        </p:txBody>
      </p:sp>
      <p:sp>
        <p:nvSpPr>
          <p:cNvPr id="4" name="Text 2"/>
          <p:cNvSpPr/>
          <p:nvPr/>
        </p:nvSpPr>
        <p:spPr>
          <a:xfrm>
            <a:off x="6231917" y="596929"/>
            <a:ext cx="2586276" cy="323255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Total Orders</a:t>
            </a:r>
            <a:endParaRPr lang="en-US" sz="2000" b="1" dirty="0"/>
          </a:p>
        </p:txBody>
      </p:sp>
      <p:sp>
        <p:nvSpPr>
          <p:cNvPr id="5" name="Text 3"/>
          <p:cNvSpPr/>
          <p:nvPr/>
        </p:nvSpPr>
        <p:spPr>
          <a:xfrm>
            <a:off x="9657408" y="97481"/>
            <a:ext cx="3148205" cy="413742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3200" b="1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323</a:t>
            </a:r>
            <a:endParaRPr lang="en-US" sz="3200" b="1" dirty="0"/>
          </a:p>
        </p:txBody>
      </p:sp>
      <p:sp>
        <p:nvSpPr>
          <p:cNvPr id="6" name="Text 4"/>
          <p:cNvSpPr/>
          <p:nvPr/>
        </p:nvSpPr>
        <p:spPr>
          <a:xfrm>
            <a:off x="9446110" y="570906"/>
            <a:ext cx="3570803" cy="323255"/>
          </a:xfrm>
          <a:prstGeom prst="rect">
            <a:avLst/>
          </a:prstGeom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Average Quantity per Order</a:t>
            </a:r>
            <a:endParaRPr lang="en-US" sz="2000" b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812BC42-EE37-D486-AB1E-54781F58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198" y="1517828"/>
            <a:ext cx="5252202" cy="66214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756FE7A-C897-1D04-A6CB-4D1A33289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01" y="1149389"/>
            <a:ext cx="10531311" cy="3426178"/>
          </a:xfrm>
          <a:prstGeom prst="rect">
            <a:avLst/>
          </a:prstGeom>
        </p:spPr>
      </p:pic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A771AB03-37D2-E61B-E16D-EE99278C37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822290"/>
              </p:ext>
            </p:extLst>
          </p:nvPr>
        </p:nvGraphicFramePr>
        <p:xfrm>
          <a:off x="174124" y="4743999"/>
          <a:ext cx="9105344" cy="3426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28531A8-56E8-B8D8-59CB-BABB504E7AAD}"/>
              </a:ext>
            </a:extLst>
          </p:cNvPr>
          <p:cNvSpPr/>
          <p:nvPr/>
        </p:nvSpPr>
        <p:spPr>
          <a:xfrm>
            <a:off x="10964112" y="5544152"/>
            <a:ext cx="2332852" cy="2031047"/>
          </a:xfrm>
          <a:prstGeom prst="round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968A204-0632-0F5D-AE38-32F587FEA5DF}"/>
              </a:ext>
            </a:extLst>
          </p:cNvPr>
          <p:cNvSpPr/>
          <p:nvPr/>
        </p:nvSpPr>
        <p:spPr>
          <a:xfrm>
            <a:off x="673934" y="3142718"/>
            <a:ext cx="2304676" cy="2067605"/>
          </a:xfrm>
          <a:prstGeom prst="round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870627F-2D84-6278-FA28-0301BA487991}"/>
              </a:ext>
            </a:extLst>
          </p:cNvPr>
          <p:cNvSpPr/>
          <p:nvPr/>
        </p:nvSpPr>
        <p:spPr>
          <a:xfrm>
            <a:off x="7428209" y="3168125"/>
            <a:ext cx="2332852" cy="2031047"/>
          </a:xfrm>
          <a:prstGeom prst="round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80AA64B-3F45-DED3-8381-1FE94C4EC8D7}"/>
              </a:ext>
            </a:extLst>
          </p:cNvPr>
          <p:cNvSpPr/>
          <p:nvPr/>
        </p:nvSpPr>
        <p:spPr>
          <a:xfrm>
            <a:off x="4053502" y="3176172"/>
            <a:ext cx="2332852" cy="2031047"/>
          </a:xfrm>
          <a:prstGeom prst="round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FBA1CE8-537C-D30F-AD46-DACE45FDAB1A}"/>
              </a:ext>
            </a:extLst>
          </p:cNvPr>
          <p:cNvSpPr/>
          <p:nvPr/>
        </p:nvSpPr>
        <p:spPr>
          <a:xfrm>
            <a:off x="4016302" y="952901"/>
            <a:ext cx="2332852" cy="2031047"/>
          </a:xfrm>
          <a:prstGeom prst="round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F17506A-544E-DED6-BA9B-B365517820BA}"/>
              </a:ext>
            </a:extLst>
          </p:cNvPr>
          <p:cNvSpPr/>
          <p:nvPr/>
        </p:nvSpPr>
        <p:spPr>
          <a:xfrm>
            <a:off x="7405218" y="939608"/>
            <a:ext cx="2332852" cy="2031047"/>
          </a:xfrm>
          <a:prstGeom prst="round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70CDEE2-EB38-488B-A41A-3A9B5293DFE7}"/>
              </a:ext>
            </a:extLst>
          </p:cNvPr>
          <p:cNvSpPr/>
          <p:nvPr/>
        </p:nvSpPr>
        <p:spPr>
          <a:xfrm>
            <a:off x="10841451" y="977169"/>
            <a:ext cx="2332852" cy="2031047"/>
          </a:xfrm>
          <a:prstGeom prst="round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D583E58-7044-1D83-CD15-A81A4F2E1D59}"/>
              </a:ext>
            </a:extLst>
          </p:cNvPr>
          <p:cNvSpPr/>
          <p:nvPr/>
        </p:nvSpPr>
        <p:spPr>
          <a:xfrm>
            <a:off x="10852602" y="3154650"/>
            <a:ext cx="2332852" cy="2031047"/>
          </a:xfrm>
          <a:prstGeom prst="round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EFA221C-CA7F-D09E-6247-7182BF299BD3}"/>
              </a:ext>
            </a:extLst>
          </p:cNvPr>
          <p:cNvSpPr/>
          <p:nvPr/>
        </p:nvSpPr>
        <p:spPr>
          <a:xfrm>
            <a:off x="677975" y="959272"/>
            <a:ext cx="2300635" cy="2031047"/>
          </a:xfrm>
          <a:prstGeom prst="round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472" y="992787"/>
            <a:ext cx="1573484" cy="1573484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564" y="992787"/>
            <a:ext cx="1573484" cy="1573484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8537" y="992787"/>
            <a:ext cx="1573484" cy="1573484"/>
          </a:xfrm>
          <a:prstGeom prst="rect">
            <a:avLst/>
          </a:prstGeom>
        </p:spPr>
      </p:pic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54" y="3172703"/>
            <a:ext cx="1573484" cy="1573484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4472" y="3172703"/>
            <a:ext cx="1573484" cy="1573484"/>
          </a:xfrm>
          <a:prstGeom prst="rect">
            <a:avLst/>
          </a:prstGeom>
        </p:spPr>
      </p:pic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564" y="3172703"/>
            <a:ext cx="1573484" cy="1573484"/>
          </a:xfrm>
          <a:prstGeom prst="rect">
            <a:avLst/>
          </a:prstGeom>
        </p:spPr>
      </p:pic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8537" y="3172703"/>
            <a:ext cx="1573484" cy="157348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72266" y="221342"/>
            <a:ext cx="4444841" cy="555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4400" b="1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Overall KPI Analysis</a:t>
            </a:r>
            <a:endParaRPr lang="en-US" sz="4400" b="1" dirty="0"/>
          </a:p>
        </p:txBody>
      </p:sp>
      <p:sp>
        <p:nvSpPr>
          <p:cNvPr id="3" name="Text 1"/>
          <p:cNvSpPr/>
          <p:nvPr/>
        </p:nvSpPr>
        <p:spPr>
          <a:xfrm>
            <a:off x="1100210" y="1695403"/>
            <a:ext cx="1290137" cy="250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$</a:t>
            </a:r>
            <a:r>
              <a:rPr lang="en-US" sz="20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10.03M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469224" y="2664334"/>
            <a:ext cx="2731900" cy="325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0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Total Sales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502183" y="1695403"/>
            <a:ext cx="1290137" cy="250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99,067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3871316" y="2664334"/>
            <a:ext cx="2731900" cy="325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0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Total Quantities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904274" y="1695403"/>
            <a:ext cx="1290137" cy="250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92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7273289" y="2664334"/>
            <a:ext cx="2731900" cy="325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0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Total Customers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1306247" y="1695403"/>
            <a:ext cx="1290137" cy="250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$3,554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0675380" y="2664334"/>
            <a:ext cx="2731900" cy="325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0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Avg. Sales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155965" y="3875318"/>
            <a:ext cx="1290137" cy="250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1,077</a:t>
            </a:r>
            <a:endParaRPr lang="en-US" sz="2400" dirty="0"/>
          </a:p>
        </p:txBody>
      </p:sp>
      <p:sp>
        <p:nvSpPr>
          <p:cNvPr id="17" name="Text 10"/>
          <p:cNvSpPr/>
          <p:nvPr/>
        </p:nvSpPr>
        <p:spPr>
          <a:xfrm>
            <a:off x="301703" y="4844249"/>
            <a:ext cx="3143749" cy="325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0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Qty Per Customer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4502183" y="3875318"/>
            <a:ext cx="1290137" cy="250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3</a:t>
            </a:r>
            <a:endParaRPr lang="en-US" sz="2400" dirty="0"/>
          </a:p>
        </p:txBody>
      </p:sp>
      <p:sp>
        <p:nvSpPr>
          <p:cNvPr id="20" name="Text 12"/>
          <p:cNvSpPr/>
          <p:nvPr/>
        </p:nvSpPr>
        <p:spPr>
          <a:xfrm>
            <a:off x="3817141" y="4844249"/>
            <a:ext cx="2864937" cy="325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0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Orders Per Customer</a:t>
            </a:r>
            <a:endParaRPr lang="en-US" sz="2000" dirty="0"/>
          </a:p>
        </p:txBody>
      </p:sp>
      <p:sp>
        <p:nvSpPr>
          <p:cNvPr id="21" name="Text 13"/>
          <p:cNvSpPr/>
          <p:nvPr/>
        </p:nvSpPr>
        <p:spPr>
          <a:xfrm>
            <a:off x="7904274" y="3875318"/>
            <a:ext cx="1290137" cy="250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$109K</a:t>
            </a:r>
            <a:endParaRPr lang="en-US" sz="2400" dirty="0"/>
          </a:p>
        </p:txBody>
      </p:sp>
      <p:sp>
        <p:nvSpPr>
          <p:cNvPr id="23" name="Text 14"/>
          <p:cNvSpPr/>
          <p:nvPr/>
        </p:nvSpPr>
        <p:spPr>
          <a:xfrm>
            <a:off x="7273289" y="4844249"/>
            <a:ext cx="2731900" cy="325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0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Sales per Customer</a:t>
            </a:r>
            <a:endParaRPr lang="en-US" sz="2000" dirty="0"/>
          </a:p>
        </p:txBody>
      </p:sp>
      <p:sp>
        <p:nvSpPr>
          <p:cNvPr id="24" name="Text 15"/>
          <p:cNvSpPr/>
          <p:nvPr/>
        </p:nvSpPr>
        <p:spPr>
          <a:xfrm>
            <a:off x="11306247" y="3875318"/>
            <a:ext cx="1290137" cy="250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7</a:t>
            </a:r>
            <a:endParaRPr lang="en-US" sz="2400" dirty="0"/>
          </a:p>
        </p:txBody>
      </p:sp>
      <p:sp>
        <p:nvSpPr>
          <p:cNvPr id="26" name="Text 16"/>
          <p:cNvSpPr/>
          <p:nvPr/>
        </p:nvSpPr>
        <p:spPr>
          <a:xfrm>
            <a:off x="10675380" y="4844249"/>
            <a:ext cx="2731900" cy="325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0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Product Lines</a:t>
            </a:r>
            <a:endParaRPr lang="en-US" sz="2000" dirty="0"/>
          </a:p>
        </p:txBody>
      </p:sp>
      <p:pic>
        <p:nvPicPr>
          <p:cNvPr id="32" name="Image 1" descr="preencoded.png">
            <a:extLst>
              <a:ext uri="{FF2B5EF4-FFF2-40B4-BE49-F238E27FC236}">
                <a16:creationId xmlns:a16="http://schemas.microsoft.com/office/drawing/2014/main" id="{9A40DAA8-9F64-17F7-6042-E2A4A9A1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36" y="999658"/>
            <a:ext cx="1573484" cy="157348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609AD57-52D4-B6ED-B834-DA77F99E0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5134" y="7803953"/>
            <a:ext cx="1905266" cy="409632"/>
          </a:xfrm>
          <a:prstGeom prst="rect">
            <a:avLst/>
          </a:prstGeom>
        </p:spPr>
      </p:pic>
      <p:pic>
        <p:nvPicPr>
          <p:cNvPr id="43" name="Image 7" descr="preencoded.png">
            <a:extLst>
              <a:ext uri="{FF2B5EF4-FFF2-40B4-BE49-F238E27FC236}">
                <a16:creationId xmlns:a16="http://schemas.microsoft.com/office/drawing/2014/main" id="{147952DB-1722-0C6E-ADDF-D511D47A2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0937" y="5678947"/>
            <a:ext cx="1573484" cy="1573484"/>
          </a:xfrm>
          <a:prstGeom prst="rect">
            <a:avLst/>
          </a:prstGeom>
        </p:spPr>
      </p:pic>
      <p:sp>
        <p:nvSpPr>
          <p:cNvPr id="45" name="Text 15">
            <a:extLst>
              <a:ext uri="{FF2B5EF4-FFF2-40B4-BE49-F238E27FC236}">
                <a16:creationId xmlns:a16="http://schemas.microsoft.com/office/drawing/2014/main" id="{B5522862-5145-1F87-FB37-6C33DA58E909}"/>
              </a:ext>
            </a:extLst>
          </p:cNvPr>
          <p:cNvSpPr/>
          <p:nvPr/>
        </p:nvSpPr>
        <p:spPr>
          <a:xfrm>
            <a:off x="11462610" y="6374400"/>
            <a:ext cx="1290137" cy="250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dirty="0">
                <a:solidFill>
                  <a:srgbClr val="5B6E8C"/>
                </a:solidFill>
                <a:cs typeface="Alexandria Medium" pitchFamily="34" charset="-120"/>
              </a:rPr>
              <a:t>19</a:t>
            </a:r>
            <a:endParaRPr lang="en-US" sz="2400" dirty="0"/>
          </a:p>
        </p:txBody>
      </p:sp>
      <p:sp>
        <p:nvSpPr>
          <p:cNvPr id="46" name="Text 12">
            <a:extLst>
              <a:ext uri="{FF2B5EF4-FFF2-40B4-BE49-F238E27FC236}">
                <a16:creationId xmlns:a16="http://schemas.microsoft.com/office/drawing/2014/main" id="{06B03FD4-25A1-F2A1-9D22-34FDCD9D03E6}"/>
              </a:ext>
            </a:extLst>
          </p:cNvPr>
          <p:cNvSpPr/>
          <p:nvPr/>
        </p:nvSpPr>
        <p:spPr>
          <a:xfrm>
            <a:off x="10745899" y="7126352"/>
            <a:ext cx="2864937" cy="325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000" dirty="0">
                <a:solidFill>
                  <a:srgbClr val="5B6E8C"/>
                </a:solidFill>
                <a:cs typeface="Alexandria Medium" pitchFamily="34" charset="-120"/>
              </a:rPr>
              <a:t>Total Countries</a:t>
            </a:r>
            <a:endParaRPr lang="en-US" sz="2000" dirty="0"/>
          </a:p>
        </p:txBody>
      </p:sp>
      <p:graphicFrame>
        <p:nvGraphicFramePr>
          <p:cNvPr id="48" name="Diagram 47">
            <a:extLst>
              <a:ext uri="{FF2B5EF4-FFF2-40B4-BE49-F238E27FC236}">
                <a16:creationId xmlns:a16="http://schemas.microsoft.com/office/drawing/2014/main" id="{F555696B-D445-B70C-6A72-DCFCF24F7A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5737450"/>
              </p:ext>
            </p:extLst>
          </p:nvPr>
        </p:nvGraphicFramePr>
        <p:xfrm>
          <a:off x="469224" y="5445333"/>
          <a:ext cx="9737514" cy="256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CC5FA96-2BF3-BE7E-6B96-CF0390C32B27}"/>
              </a:ext>
            </a:extLst>
          </p:cNvPr>
          <p:cNvSpPr/>
          <p:nvPr/>
        </p:nvSpPr>
        <p:spPr>
          <a:xfrm>
            <a:off x="379141" y="1639229"/>
            <a:ext cx="13771757" cy="5745622"/>
          </a:xfrm>
          <a:prstGeom prst="roundRect">
            <a:avLst>
              <a:gd name="adj" fmla="val 7933"/>
            </a:avLst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 0"/>
          <p:cNvSpPr/>
          <p:nvPr/>
        </p:nvSpPr>
        <p:spPr>
          <a:xfrm>
            <a:off x="379141" y="241161"/>
            <a:ext cx="6727966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Business Recommendations</a:t>
            </a:r>
            <a:endParaRPr lang="en-US" sz="44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56" y="1773555"/>
            <a:ext cx="4351496" cy="9005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3103" y="2899291"/>
            <a:ext cx="34231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cs typeface="Alexandria Medium" pitchFamily="34" charset="-120"/>
              </a:rPr>
              <a:t>Dropout weak Products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13103" y="3386138"/>
            <a:ext cx="3901202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dirty="0">
                <a:solidFill>
                  <a:schemeClr val="tx2"/>
                </a:solidFill>
              </a:rPr>
              <a:t>Dropout or replace weak products like Trains, Ships, and Planes.</a:t>
            </a:r>
            <a:endParaRPr lang="en-US" sz="1750" dirty="0">
              <a:solidFill>
                <a:schemeClr val="tx2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452" y="1773555"/>
            <a:ext cx="4351496" cy="9005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4599" y="2899291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Enhance Marketing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4599" y="3386138"/>
            <a:ext cx="3901202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Develop and implement marketing strategies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0948" y="1773555"/>
            <a:ext cx="4351496" cy="90058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6095" y="2899291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Festival Offers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6095" y="3386138"/>
            <a:ext cx="3901202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Introduce festival and holiday offers for APAC and Japan regions 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956" y="4331613"/>
            <a:ext cx="4351496" cy="90058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13103" y="5457349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Customer Loyalty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13103" y="5944195"/>
            <a:ext cx="3901202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Implement loyalty programs  to increase purchases and customer value.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9452" y="4331613"/>
            <a:ext cx="4351496" cy="90058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364599" y="5457349"/>
            <a:ext cx="3269813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Engagement Programs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364599" y="5944195"/>
            <a:ext cx="3901202" cy="1170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Sponsor local events and engage in community initiatives to attract new customers.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0948" y="4331613"/>
            <a:ext cx="4351496" cy="90058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716095" y="5457349"/>
            <a:ext cx="3334583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ea typeface="Alexandria Medium" pitchFamily="34" charset="-122"/>
                <a:cs typeface="Alexandria Medium" pitchFamily="34" charset="-120"/>
              </a:rPr>
              <a:t>Boost Brand Awareness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716095" y="5944195"/>
            <a:ext cx="3901202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Invest in brand awareness campaigns through advertising and engaging social media.</a:t>
            </a: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270AD0-C143-8AAD-E8CC-395829144A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25134" y="7803953"/>
            <a:ext cx="1905266" cy="4096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419</Words>
  <Application>Microsoft Office PowerPoint</Application>
  <PresentationFormat>Custom</PresentationFormat>
  <Paragraphs>85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Manrope</vt:lpstr>
      <vt:lpstr>Arial</vt:lpstr>
      <vt:lpstr>Alexandria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Hari Ganesh</dc:creator>
  <cp:lastModifiedBy>Hari Ganesh</cp:lastModifiedBy>
  <cp:revision>7</cp:revision>
  <dcterms:created xsi:type="dcterms:W3CDTF">2025-10-06T09:50:12Z</dcterms:created>
  <dcterms:modified xsi:type="dcterms:W3CDTF">2025-10-09T11:52:17Z</dcterms:modified>
</cp:coreProperties>
</file>